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10" r:id="rId2"/>
    <p:sldId id="374" r:id="rId3"/>
    <p:sldId id="373" r:id="rId4"/>
    <p:sldId id="359" r:id="rId5"/>
    <p:sldId id="358" r:id="rId6"/>
    <p:sldId id="276" r:id="rId7"/>
    <p:sldId id="314" r:id="rId8"/>
    <p:sldId id="407" r:id="rId9"/>
    <p:sldId id="281" r:id="rId10"/>
    <p:sldId id="356" r:id="rId11"/>
    <p:sldId id="289" r:id="rId12"/>
    <p:sldId id="280" r:id="rId13"/>
    <p:sldId id="283" r:id="rId14"/>
    <p:sldId id="349" r:id="rId15"/>
    <p:sldId id="290" r:id="rId16"/>
    <p:sldId id="293" r:id="rId17"/>
    <p:sldId id="350" r:id="rId18"/>
    <p:sldId id="363" r:id="rId19"/>
    <p:sldId id="406" r:id="rId20"/>
    <p:sldId id="401" r:id="rId21"/>
    <p:sldId id="402" r:id="rId22"/>
    <p:sldId id="403" r:id="rId23"/>
    <p:sldId id="404" r:id="rId24"/>
    <p:sldId id="405" r:id="rId25"/>
    <p:sldId id="264" r:id="rId26"/>
    <p:sldId id="399" r:id="rId27"/>
    <p:sldId id="296" r:id="rId28"/>
    <p:sldId id="366" r:id="rId29"/>
    <p:sldId id="388" r:id="rId30"/>
    <p:sldId id="298" r:id="rId31"/>
    <p:sldId id="312" r:id="rId32"/>
    <p:sldId id="313" r:id="rId33"/>
    <p:sldId id="260" r:id="rId34"/>
    <p:sldId id="306" r:id="rId35"/>
    <p:sldId id="400" r:id="rId36"/>
    <p:sldId id="301" r:id="rId37"/>
    <p:sldId id="317" r:id="rId38"/>
    <p:sldId id="305" r:id="rId39"/>
    <p:sldId id="367" r:id="rId40"/>
    <p:sldId id="309" r:id="rId41"/>
    <p:sldId id="316" r:id="rId42"/>
    <p:sldId id="320" r:id="rId43"/>
    <p:sldId id="351" r:id="rId44"/>
    <p:sldId id="322" r:id="rId45"/>
    <p:sldId id="266" r:id="rId46"/>
    <p:sldId id="327" r:id="rId47"/>
    <p:sldId id="340" r:id="rId48"/>
    <p:sldId id="3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20"/>
    <p:restoredTop sz="94643"/>
  </p:normalViewPr>
  <p:slideViewPr>
    <p:cSldViewPr snapToGrid="0" snapToObjects="1">
      <p:cViewPr varScale="1">
        <p:scale>
          <a:sx n="71" d="100"/>
          <a:sy n="71" d="100"/>
        </p:scale>
        <p:origin x="-16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8A469-3EE3-9B4F-AD66-427F2640B198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846A5-CA9C-3248-8E0E-66B9C99B4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846A5-CA9C-3248-8E0E-66B9C99B4D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846A5-CA9C-3248-8E0E-66B9C99B4D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0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6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7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1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2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2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B7235-AA11-5B4D-A26B-8EB7C6C5BFF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0819-3A5A-6940-880B-E9A90929D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1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4.png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5.png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hyperlink" Target="http://www.fxpal.com/publications/FXPAL-PR-06-383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image" Target="../media/image36.emf"/><Relationship Id="rId13" Type="http://schemas.openxmlformats.org/officeDocument/2006/relationships/hyperlink" Target="http://www.fxpal.com/publications/FXPAL-PR-06-383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Relationship Id="rId4" Type="http://schemas.openxmlformats.org/officeDocument/2006/relationships/image" Target="../media/image34.tiff"/><Relationship Id="rId5" Type="http://schemas.openxmlformats.org/officeDocument/2006/relationships/image" Target="../media/image4.png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5.png"/><Relationship Id="rId9" Type="http://schemas.openxmlformats.org/officeDocument/2006/relationships/image" Target="../media/image32.emf"/><Relationship Id="rId10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png"/><Relationship Id="rId1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tiff"/><Relationship Id="rId12" Type="http://schemas.openxmlformats.org/officeDocument/2006/relationships/image" Target="../media/image11.png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6" Type="http://schemas.openxmlformats.org/officeDocument/2006/relationships/image" Target="../media/image49.emf"/><Relationship Id="rId17" Type="http://schemas.openxmlformats.org/officeDocument/2006/relationships/image" Target="../media/image50.emf"/><Relationship Id="rId18" Type="http://schemas.openxmlformats.org/officeDocument/2006/relationships/image" Target="../media/image45.emf"/><Relationship Id="rId1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2.png"/><Relationship Id="rId13" Type="http://schemas.openxmlformats.org/officeDocument/2006/relationships/image" Target="../media/image4.png"/><Relationship Id="rId14" Type="http://schemas.openxmlformats.org/officeDocument/2006/relationships/image" Target="../media/image3.png"/><Relationship Id="rId15" Type="http://schemas.openxmlformats.org/officeDocument/2006/relationships/image" Target="../media/image5.png"/><Relationship Id="rId16" Type="http://schemas.openxmlformats.org/officeDocument/2006/relationships/image" Target="../media/image64.png"/><Relationship Id="rId17" Type="http://schemas.openxmlformats.org/officeDocument/2006/relationships/image" Target="../media/image65.emf"/><Relationship Id="rId18" Type="http://schemas.openxmlformats.org/officeDocument/2006/relationships/image" Target="../media/image66.emf"/><Relationship Id="rId19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image" Target="../media/image64.png"/><Relationship Id="rId13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les.grouplens.org/papers/www10_sarwar.pdf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9" Type="http://schemas.openxmlformats.org/officeDocument/2006/relationships/image" Target="../media/image70.emf"/><Relationship Id="rId10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image" Target="../media/image64.png"/><Relationship Id="rId13" Type="http://schemas.openxmlformats.org/officeDocument/2006/relationships/image" Target="../media/image73.emf"/><Relationship Id="rId1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les.grouplens.org/papers/www10_sarwar.pdf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9" Type="http://schemas.openxmlformats.org/officeDocument/2006/relationships/image" Target="../media/image70.emf"/><Relationship Id="rId10" Type="http://schemas.openxmlformats.org/officeDocument/2006/relationships/image" Target="../media/image7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image" Target="../media/image64.png"/><Relationship Id="rId13" Type="http://schemas.openxmlformats.org/officeDocument/2006/relationships/image" Target="../media/image73.emf"/><Relationship Id="rId14" Type="http://schemas.openxmlformats.org/officeDocument/2006/relationships/image" Target="../media/image76.emf"/><Relationship Id="rId15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les.grouplens.org/papers/www10_sarwar.pdf" TargetMode="External"/><Relationship Id="rId3" Type="http://schemas.openxmlformats.org/officeDocument/2006/relationships/image" Target="../media/image75.emf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9.emf"/><Relationship Id="rId9" Type="http://schemas.openxmlformats.org/officeDocument/2006/relationships/image" Target="../media/image70.emf"/><Relationship Id="rId10" Type="http://schemas.openxmlformats.org/officeDocument/2006/relationships/image" Target="../media/image71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44.png"/><Relationship Id="rId13" Type="http://schemas.openxmlformats.org/officeDocument/2006/relationships/image" Target="../media/image81.png"/><Relationship Id="rId14" Type="http://schemas.openxmlformats.org/officeDocument/2006/relationships/image" Target="../media/image11.png"/><Relationship Id="rId15" Type="http://schemas.openxmlformats.org/officeDocument/2006/relationships/image" Target="../media/image82.emf"/><Relationship Id="rId16" Type="http://schemas.openxmlformats.org/officeDocument/2006/relationships/image" Target="../media/image83.emf"/><Relationship Id="rId17" Type="http://schemas.openxmlformats.org/officeDocument/2006/relationships/image" Target="../media/image84.emf"/><Relationship Id="rId18" Type="http://schemas.openxmlformats.org/officeDocument/2006/relationships/image" Target="../media/image85.emf"/><Relationship Id="rId19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Relationship Id="rId4" Type="http://schemas.openxmlformats.org/officeDocument/2006/relationships/image" Target="../media/image54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77.emf"/><Relationship Id="rId9" Type="http://schemas.openxmlformats.org/officeDocument/2006/relationships/image" Target="../media/image78.emf"/><Relationship Id="rId10" Type="http://schemas.openxmlformats.org/officeDocument/2006/relationships/image" Target="../media/image79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image" Target="../media/image4.png"/><Relationship Id="rId13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44.png"/><Relationship Id="rId4" Type="http://schemas.openxmlformats.org/officeDocument/2006/relationships/image" Target="../media/image81.png"/><Relationship Id="rId5" Type="http://schemas.openxmlformats.org/officeDocument/2006/relationships/image" Target="../media/image11.png"/><Relationship Id="rId6" Type="http://schemas.openxmlformats.org/officeDocument/2006/relationships/hyperlink" Target="http://files.grouplens.org/papers/www10_sarwar.pdf" TargetMode="External"/><Relationship Id="rId7" Type="http://schemas.openxmlformats.org/officeDocument/2006/relationships/image" Target="../media/image82.emf"/><Relationship Id="rId8" Type="http://schemas.openxmlformats.org/officeDocument/2006/relationships/image" Target="../media/image87.emf"/><Relationship Id="rId9" Type="http://schemas.openxmlformats.org/officeDocument/2006/relationships/image" Target="../media/image88.emf"/><Relationship Id="rId10" Type="http://schemas.openxmlformats.org/officeDocument/2006/relationships/image" Target="../media/image8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grouplens.org/papers/www10_sarwar.pdf" TargetMode="External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emf"/><Relationship Id="rId12" Type="http://schemas.openxmlformats.org/officeDocument/2006/relationships/image" Target="../media/image99.emf"/><Relationship Id="rId13" Type="http://schemas.openxmlformats.org/officeDocument/2006/relationships/image" Target="../media/image64.png"/><Relationship Id="rId1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2.emf"/><Relationship Id="rId7" Type="http://schemas.openxmlformats.org/officeDocument/2006/relationships/image" Target="../media/image80.png"/><Relationship Id="rId8" Type="http://schemas.openxmlformats.org/officeDocument/2006/relationships/image" Target="../media/image44.png"/><Relationship Id="rId9" Type="http://schemas.openxmlformats.org/officeDocument/2006/relationships/image" Target="../media/image81.png"/><Relationship Id="rId10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emf"/><Relationship Id="rId12" Type="http://schemas.openxmlformats.org/officeDocument/2006/relationships/image" Target="../media/image20.emf"/><Relationship Id="rId13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0.emf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5.png"/><Relationship Id="rId10" Type="http://schemas.openxmlformats.org/officeDocument/2006/relationships/image" Target="../media/image101.emf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emf"/><Relationship Id="rId1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Relationship Id="rId3" Type="http://schemas.openxmlformats.org/officeDocument/2006/relationships/image" Target="../media/image104.emf"/><Relationship Id="rId4" Type="http://schemas.openxmlformats.org/officeDocument/2006/relationships/hyperlink" Target="https://datajobs.com/data-science-repo/Recommender-Systems-%5BNetflix%5D.pdf" TargetMode="External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0" Type="http://schemas.openxmlformats.org/officeDocument/2006/relationships/image" Target="../media/image1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emf"/><Relationship Id="rId12" Type="http://schemas.openxmlformats.org/officeDocument/2006/relationships/image" Target="../media/image104.emf"/><Relationship Id="rId13" Type="http://schemas.openxmlformats.org/officeDocument/2006/relationships/image" Target="../media/image117.emf"/><Relationship Id="rId1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Relationship Id="rId9" Type="http://schemas.openxmlformats.org/officeDocument/2006/relationships/image" Target="../media/image110.emf"/><Relationship Id="rId10" Type="http://schemas.openxmlformats.org/officeDocument/2006/relationships/image" Target="../media/image11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hyperlink" Target="http://ieeexplore.ieee.org/xpl/login.jsp?tp=&amp;arnumber=4781121&amp;url=http://ieeexplore.ieee.org/xpls/abs_all.jsp?arnumber=478112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2.emf"/><Relationship Id="rId5" Type="http://schemas.openxmlformats.org/officeDocument/2006/relationships/image" Target="../media/image120.emf"/><Relationship Id="rId6" Type="http://schemas.openxmlformats.org/officeDocument/2006/relationships/image" Target="../media/image123.emf"/><Relationship Id="rId7" Type="http://schemas.openxmlformats.org/officeDocument/2006/relationships/hyperlink" Target="http://ieeexplore.ieee.org/xpl/login.jsp?tp=&amp;arnumber=4781121&amp;url=http://ieeexplore.ieee.org/xpls/abs_all.jsp?arnumber=478112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iff"/><Relationship Id="rId4" Type="http://schemas.openxmlformats.org/officeDocument/2006/relationships/image" Target="../media/image128.emf"/><Relationship Id="rId5" Type="http://schemas.openxmlformats.org/officeDocument/2006/relationships/hyperlink" Target="http://ieeexplore.ieee.org/xpl/login.jsp?tp=&amp;arnumber=4781121&amp;url=http://ieeexplore.ieee.org/xpls/abs_all.jsp?arnumber=4781121" TargetMode="External"/><Relationship Id="rId6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login.jsp?tp=&amp;arnumber=4781121&amp;url=http://ieeexplore.ieee.org/xpls/abs_all.jsp?arnumber=4781121" TargetMode="External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2117" y="235216"/>
            <a:ext cx="10526094" cy="23876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Recommendation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1153" y="3167165"/>
            <a:ext cx="6872409" cy="624960"/>
          </a:xfrm>
        </p:spPr>
        <p:txBody>
          <a:bodyPr>
            <a:noAutofit/>
          </a:bodyPr>
          <a:lstStyle/>
          <a:p>
            <a:r>
              <a:rPr lang="en-US" sz="4000" dirty="0" smtClean="0"/>
              <a:t>Hsiang-</a:t>
            </a:r>
            <a:r>
              <a:rPr lang="en-US" sz="4000" dirty="0" err="1" smtClean="0"/>
              <a:t>Hsuan</a:t>
            </a:r>
            <a:r>
              <a:rPr lang="en-US" sz="4000" dirty="0" smtClean="0"/>
              <a:t> Hung (HHH)</a:t>
            </a:r>
            <a:endParaRPr lang="en-US" sz="4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74581" y="3644926"/>
            <a:ext cx="6612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u="sng" dirty="0" smtClean="0"/>
              <a:t>Hsiang.Hung2015@gmail.com</a:t>
            </a:r>
            <a:endParaRPr lang="en-US" sz="3000" u="sng" dirty="0"/>
          </a:p>
        </p:txBody>
      </p:sp>
    </p:spTree>
    <p:extLst>
      <p:ext uri="{BB962C8B-B14F-4D97-AF65-F5344CB8AC3E}">
        <p14:creationId xmlns:p14="http://schemas.microsoft.com/office/powerpoint/2010/main" val="147235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99623" y="1344238"/>
            <a:ext cx="9357041" cy="690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When Simpsons (id=7) is browsing #144 beer: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11" y="2326776"/>
            <a:ext cx="3827050" cy="32396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34" y="2309681"/>
            <a:ext cx="3076807" cy="32567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23381" y="0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Recommendation Engine UI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12738" y="5525466"/>
            <a:ext cx="3532730" cy="547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00" b="1" dirty="0">
                <a:solidFill>
                  <a:srgbClr val="FF0000"/>
                </a:solidFill>
              </a:rPr>
              <a:t>i</a:t>
            </a:r>
            <a:r>
              <a:rPr lang="en-US" sz="3400" b="1" dirty="0" smtClean="0">
                <a:solidFill>
                  <a:srgbClr val="FF0000"/>
                </a:solidFill>
              </a:rPr>
              <a:t>tem-item </a:t>
            </a:r>
            <a:r>
              <a:rPr lang="en-US" sz="3400" b="1" dirty="0" err="1" smtClean="0">
                <a:solidFill>
                  <a:srgbClr val="FF0000"/>
                </a:solidFill>
              </a:rPr>
              <a:t>reco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07432" y="2130223"/>
            <a:ext cx="3566301" cy="408528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1632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711" r="-4711" b="13585"/>
          <a:stretch/>
        </p:blipFill>
        <p:spPr>
          <a:xfrm>
            <a:off x="1951704" y="399230"/>
            <a:ext cx="8157348" cy="29169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201" b="13137"/>
          <a:stretch/>
        </p:blipFill>
        <p:spPr>
          <a:xfrm>
            <a:off x="1792051" y="3243441"/>
            <a:ext cx="8908555" cy="30449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91880" y="3191256"/>
            <a:ext cx="4349626" cy="44431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838200" y="407100"/>
            <a:ext cx="10515600" cy="855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ata Source: </a:t>
            </a:r>
            <a:r>
              <a:rPr lang="en-US" sz="4400" b="1" dirty="0" err="1" smtClean="0">
                <a:solidFill>
                  <a:schemeClr val="accent2">
                    <a:lumMod val="50000"/>
                  </a:schemeClr>
                </a:solidFill>
              </a:rPr>
              <a:t>BeHoppy</a:t>
            </a:r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 (SQL)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5" t="36" r="-490" b="4138"/>
          <a:stretch/>
        </p:blipFill>
        <p:spPr>
          <a:xfrm>
            <a:off x="1986501" y="1810477"/>
            <a:ext cx="8046720" cy="4169664"/>
          </a:xfrm>
        </p:spPr>
      </p:pic>
    </p:spTree>
    <p:extLst>
      <p:ext uri="{BB962C8B-B14F-4D97-AF65-F5344CB8AC3E}">
        <p14:creationId xmlns:p14="http://schemas.microsoft.com/office/powerpoint/2010/main" val="156073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4" y="1640153"/>
            <a:ext cx="9772650" cy="20675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69356" y="512923"/>
            <a:ext cx="734086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The Beer Content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ata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1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4" y="1640153"/>
            <a:ext cx="9772650" cy="20675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69356" y="512923"/>
            <a:ext cx="734086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The Beer Content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ata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074" y="2496675"/>
            <a:ext cx="1995282" cy="31909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</a:rPr>
              <a:t>Beer id</a:t>
            </a:r>
            <a:endParaRPr lang="en-US" sz="3000" b="1" dirty="0"/>
          </a:p>
        </p:txBody>
      </p:sp>
      <p:sp>
        <p:nvSpPr>
          <p:cNvPr id="3" name="Oval 2"/>
          <p:cNvSpPr/>
          <p:nvPr/>
        </p:nvSpPr>
        <p:spPr>
          <a:xfrm>
            <a:off x="2121376" y="1649422"/>
            <a:ext cx="231726" cy="220297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35425" y="2815765"/>
            <a:ext cx="364151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57" y="4782505"/>
            <a:ext cx="5882743" cy="353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248" y="5390012"/>
            <a:ext cx="5374154" cy="343426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126915" y="3825696"/>
            <a:ext cx="8661976" cy="5693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Calibri Light"/>
                <a:cs typeface="Calibri Light"/>
              </a:rPr>
              <a:t>Beer vectors are represented by features</a:t>
            </a:r>
            <a:r>
              <a:rPr lang="en-US" sz="3600" dirty="0" smtClean="0">
                <a:latin typeface="Calibri Light"/>
                <a:cs typeface="Calibri Light"/>
              </a:rPr>
              <a:t>:</a:t>
            </a:r>
            <a:endParaRPr lang="en-US" sz="3600" dirty="0">
              <a:latin typeface="Calibri Light"/>
              <a:cs typeface="Calibri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056190" y="2087407"/>
            <a:ext cx="5499976" cy="32325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220378" y="2410661"/>
            <a:ext cx="0" cy="2371844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29488" r="29141"/>
          <a:stretch/>
        </p:blipFill>
        <p:spPr>
          <a:xfrm>
            <a:off x="1999576" y="4421758"/>
            <a:ext cx="565083" cy="1409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093" y="4695531"/>
            <a:ext cx="467343" cy="125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1895" y="175627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Beer Vector Space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174912" y="1443789"/>
            <a:ext cx="46362" cy="46444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2950686" y="1339419"/>
            <a:ext cx="689691" cy="15892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9488" r="29141"/>
          <a:stretch/>
        </p:blipFill>
        <p:spPr>
          <a:xfrm>
            <a:off x="3862703" y="1560152"/>
            <a:ext cx="649399" cy="16192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23045" r="28762"/>
          <a:stretch/>
        </p:blipFill>
        <p:spPr>
          <a:xfrm>
            <a:off x="7632358" y="4303828"/>
            <a:ext cx="479245" cy="1494352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90" y="2686903"/>
            <a:ext cx="548784" cy="1472032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4193038" y="2686903"/>
            <a:ext cx="981874" cy="125715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3232493" y="2134473"/>
            <a:ext cx="1988781" cy="182226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221274" y="3591457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74912" y="3956741"/>
            <a:ext cx="2801463" cy="1305062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6" y="2924916"/>
            <a:ext cx="305499" cy="287528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97" y="3366106"/>
            <a:ext cx="314487" cy="287528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5" y="4409515"/>
            <a:ext cx="314486" cy="287527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91" y="2955003"/>
            <a:ext cx="334489" cy="30581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92" y="2004317"/>
            <a:ext cx="3195014" cy="38963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313161" y="3966167"/>
            <a:ext cx="5711447" cy="126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1895" y="175627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Cosine Similarity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86" y="2929756"/>
            <a:ext cx="2727646" cy="30307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 flipV="1">
            <a:off x="4130972" y="1443789"/>
            <a:ext cx="46362" cy="46444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1906746" y="1339419"/>
            <a:ext cx="689691" cy="1589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2818763" y="1560152"/>
            <a:ext cx="649399" cy="16192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6588418" y="4303828"/>
            <a:ext cx="479245" cy="1494352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3149098" y="2708089"/>
            <a:ext cx="981874" cy="125715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188553" y="2155659"/>
            <a:ext cx="1988781" cy="182226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950" y="2686903"/>
            <a:ext cx="548784" cy="1472032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4177334" y="3612643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30972" y="3977927"/>
            <a:ext cx="2801463" cy="1305062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5" y="2963497"/>
            <a:ext cx="305499" cy="287528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57" y="3352502"/>
            <a:ext cx="314487" cy="287528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35" y="4430701"/>
            <a:ext cx="314486" cy="287527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51" y="2976189"/>
            <a:ext cx="334489" cy="305816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1356216" y="3965245"/>
            <a:ext cx="5711447" cy="126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44" y="1560152"/>
            <a:ext cx="2894688" cy="946123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7845007" y="4552185"/>
            <a:ext cx="3743024" cy="564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3000" b="1" dirty="0" smtClean="0">
                <a:latin typeface="Calibri Light"/>
                <a:cs typeface="Calibri Light"/>
              </a:rPr>
              <a:t>       is more similar </a:t>
            </a:r>
          </a:p>
          <a:p>
            <a:pPr algn="l">
              <a:lnSpc>
                <a:spcPct val="130000"/>
              </a:lnSpc>
            </a:pPr>
            <a:r>
              <a:rPr lang="en-US" sz="3000" b="1" dirty="0" smtClean="0">
                <a:latin typeface="Calibri Light"/>
                <a:cs typeface="Calibri Light"/>
              </a:rPr>
              <a:t>to    </a:t>
            </a:r>
            <a:r>
              <a:rPr lang="en-US" sz="3000" b="1" dirty="0">
                <a:latin typeface="Calibri Light"/>
                <a:cs typeface="Calibri Light"/>
              </a:rPr>
              <a:t> </a:t>
            </a:r>
            <a:r>
              <a:rPr lang="en-US" sz="3000" b="1" dirty="0" smtClean="0">
                <a:latin typeface="Calibri Light"/>
                <a:cs typeface="Calibri Light"/>
              </a:rPr>
              <a:t>     than</a:t>
            </a:r>
            <a:endParaRPr lang="en-US" sz="3000" b="1" dirty="0">
              <a:latin typeface="Calibri Light"/>
              <a:cs typeface="Calibri Ligh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7979303" y="3588939"/>
            <a:ext cx="443398" cy="11055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8428294" y="4470162"/>
            <a:ext cx="484952" cy="11174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9958397" y="4495941"/>
            <a:ext cx="356251" cy="1110840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7637941" y="3571038"/>
            <a:ext cx="3451407" cy="210954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1895" y="175627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Cosine Similarity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86" y="2929756"/>
            <a:ext cx="2727646" cy="30307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 flipV="1">
            <a:off x="4130972" y="1443789"/>
            <a:ext cx="46362" cy="46444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1906746" y="1339419"/>
            <a:ext cx="689691" cy="1589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2818763" y="1560152"/>
            <a:ext cx="649399" cy="16192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6588418" y="4303828"/>
            <a:ext cx="479245" cy="1494352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3149098" y="2708089"/>
            <a:ext cx="981874" cy="125715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188553" y="2155659"/>
            <a:ext cx="1988781" cy="182226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950" y="2686903"/>
            <a:ext cx="548784" cy="1472032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4177334" y="3612643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130972" y="3977927"/>
            <a:ext cx="2801463" cy="1305062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5" y="2963497"/>
            <a:ext cx="305499" cy="287528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57" y="3352502"/>
            <a:ext cx="314487" cy="287528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35" y="4430701"/>
            <a:ext cx="314486" cy="287527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51" y="2976189"/>
            <a:ext cx="334489" cy="305816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1356216" y="3965245"/>
            <a:ext cx="5711447" cy="126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44" y="1560152"/>
            <a:ext cx="2894688" cy="946123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7845007" y="4552185"/>
            <a:ext cx="3743024" cy="564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sz="3000" b="1" dirty="0" smtClean="0">
                <a:latin typeface="Calibri Light"/>
                <a:cs typeface="Calibri Light"/>
              </a:rPr>
              <a:t>       is more similar </a:t>
            </a:r>
          </a:p>
          <a:p>
            <a:pPr algn="l">
              <a:lnSpc>
                <a:spcPct val="130000"/>
              </a:lnSpc>
            </a:pPr>
            <a:r>
              <a:rPr lang="en-US" sz="3000" b="1" dirty="0" smtClean="0">
                <a:latin typeface="Calibri Light"/>
                <a:cs typeface="Calibri Light"/>
              </a:rPr>
              <a:t>to    </a:t>
            </a:r>
            <a:r>
              <a:rPr lang="en-US" sz="3000" b="1" dirty="0">
                <a:latin typeface="Calibri Light"/>
                <a:cs typeface="Calibri Light"/>
              </a:rPr>
              <a:t> </a:t>
            </a:r>
            <a:r>
              <a:rPr lang="en-US" sz="3000" b="1" dirty="0" smtClean="0">
                <a:latin typeface="Calibri Light"/>
                <a:cs typeface="Calibri Light"/>
              </a:rPr>
              <a:t>     than</a:t>
            </a:r>
            <a:endParaRPr lang="en-US" sz="3000" b="1" dirty="0">
              <a:latin typeface="Calibri Light"/>
              <a:cs typeface="Calibri Ligh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7979303" y="3588939"/>
            <a:ext cx="443398" cy="11055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8428294" y="4470162"/>
            <a:ext cx="484952" cy="11174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9958397" y="4495941"/>
            <a:ext cx="356251" cy="1110840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5451" y="1870689"/>
            <a:ext cx="3142070" cy="348693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637941" y="3571038"/>
            <a:ext cx="3451407" cy="210954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99623" y="1344238"/>
            <a:ext cx="9357041" cy="690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When Simpsons (id=7) is browsing the beer page: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11" y="2326776"/>
            <a:ext cx="3827050" cy="32396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34" y="2309681"/>
            <a:ext cx="3076807" cy="32567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23381" y="0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Recommendation Engine UI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67714" y="5563179"/>
            <a:ext cx="3532730" cy="547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400" b="1" dirty="0" smtClean="0">
                <a:solidFill>
                  <a:srgbClr val="008000"/>
                </a:solidFill>
              </a:rPr>
              <a:t>user-item </a:t>
            </a:r>
            <a:r>
              <a:rPr lang="en-US" sz="3400" b="1" dirty="0" err="1" smtClean="0">
                <a:solidFill>
                  <a:srgbClr val="008000"/>
                </a:solidFill>
              </a:rPr>
              <a:t>reco</a:t>
            </a:r>
            <a:endParaRPr lang="en-US" sz="3400" b="1" dirty="0">
              <a:solidFill>
                <a:srgbClr val="008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96487" y="2226567"/>
            <a:ext cx="4808351" cy="398894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975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381" y="2146619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User-Item recommendation</a:t>
            </a:r>
            <a:endParaRPr lang="en-US" b="1" dirty="0">
              <a:solidFill>
                <a:srgbClr val="843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41" y="2746853"/>
            <a:ext cx="2540393" cy="2098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995219" y="3213922"/>
            <a:ext cx="767815" cy="1769312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2851517" y="1222610"/>
            <a:ext cx="4459678" cy="1524243"/>
          </a:xfrm>
          <a:prstGeom prst="wedgeEllipseCallout">
            <a:avLst>
              <a:gd name="adj1" fmla="val -52532"/>
              <a:gd name="adj2" fmla="val 82163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379126" y="1594429"/>
            <a:ext cx="3636286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I like Budweiser!!!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789" y="3074762"/>
            <a:ext cx="1233794" cy="1854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9488" r="29141"/>
          <a:stretch/>
        </p:blipFill>
        <p:spPr>
          <a:xfrm>
            <a:off x="6105987" y="3066605"/>
            <a:ext cx="746847" cy="18622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970" y="3234032"/>
            <a:ext cx="606720" cy="1627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829" y="2824433"/>
            <a:ext cx="2190601" cy="21423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19051" y="4094291"/>
            <a:ext cx="991714" cy="350097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818528" y="4117689"/>
            <a:ext cx="3636286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,        ,        </a:t>
            </a:r>
            <a:r>
              <a:rPr lang="is-IS" sz="3600" dirty="0" smtClean="0">
                <a:latin typeface="+mn-lt"/>
                <a:ea typeface="Times New Roman" charset="0"/>
                <a:cs typeface="Times New Roman" charset="0"/>
              </a:rPr>
              <a:t>….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063582" y="4808698"/>
            <a:ext cx="3636286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&gt; 3000 products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8247115" y="4094291"/>
            <a:ext cx="991714" cy="350097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90397" y="5605518"/>
            <a:ext cx="10515600" cy="1603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Calibri Light"/>
                <a:cs typeface="Calibri Light"/>
              </a:rPr>
              <a:t>Enhance customers’ satisfaction, so more purchase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395161" y="47550"/>
            <a:ext cx="9958640" cy="116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Why Do We Need Recommendation?</a:t>
            </a:r>
            <a:endParaRPr lang="en-US" b="1" dirty="0">
              <a:solidFill>
                <a:srgbClr val="843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8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48304" y="147627"/>
            <a:ext cx="9969340" cy="1159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Content-Based Filtering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87655" y="2069712"/>
            <a:ext cx="2905549" cy="51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+mn-lt"/>
              </a:rPr>
              <a:t>c</a:t>
            </a:r>
            <a:r>
              <a:rPr lang="en-US" sz="2600" dirty="0" smtClean="0">
                <a:latin typeface="+mn-lt"/>
              </a:rPr>
              <a:t>ustomers’ ratings</a:t>
            </a:r>
            <a:r>
              <a:rPr lang="en-US" sz="2800" dirty="0" smtClean="0">
                <a:latin typeface="+mn-lt"/>
              </a:rPr>
              <a:t>: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-1" b="-3604"/>
          <a:stretch/>
        </p:blipFill>
        <p:spPr>
          <a:xfrm>
            <a:off x="1687655" y="2721962"/>
            <a:ext cx="2819788" cy="2660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8731" b="15211"/>
          <a:stretch/>
        </p:blipFill>
        <p:spPr>
          <a:xfrm>
            <a:off x="6251368" y="2455379"/>
            <a:ext cx="1935378" cy="924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407959" y="1910252"/>
            <a:ext cx="1935378" cy="262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Simpsons</a:t>
            </a:r>
            <a:endParaRPr lang="en-US" sz="2800" dirty="0">
              <a:latin typeface="+mn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5748023" y="3496554"/>
            <a:ext cx="409755" cy="1021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48" y="3903114"/>
            <a:ext cx="373507" cy="3515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34" y="5382866"/>
            <a:ext cx="384494" cy="3515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30" y="5027319"/>
            <a:ext cx="382560" cy="102616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98" y="4028745"/>
            <a:ext cx="646504" cy="323253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70" y="5460772"/>
            <a:ext cx="666101" cy="326997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4775893" y="2779716"/>
            <a:ext cx="991714" cy="350097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hlinkClick r:id="rId10"/>
          </p:cNvPr>
          <p:cNvSpPr txBox="1">
            <a:spLocks/>
          </p:cNvSpPr>
          <p:nvPr/>
        </p:nvSpPr>
        <p:spPr>
          <a:xfrm>
            <a:off x="5152565" y="1128157"/>
            <a:ext cx="6801955" cy="5075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Content-based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reco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systems, Pazzani1and and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Billsus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04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687655" y="2069712"/>
            <a:ext cx="2905549" cy="51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+mn-lt"/>
              </a:rPr>
              <a:t>c</a:t>
            </a:r>
            <a:r>
              <a:rPr lang="en-US" sz="2600" dirty="0" smtClean="0">
                <a:latin typeface="+mn-lt"/>
              </a:rPr>
              <a:t>ustomers’ ratings</a:t>
            </a:r>
            <a:r>
              <a:rPr lang="en-US" sz="2800" dirty="0" smtClean="0">
                <a:latin typeface="+mn-lt"/>
              </a:rPr>
              <a:t>: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-1" b="-3604"/>
          <a:stretch/>
        </p:blipFill>
        <p:spPr>
          <a:xfrm>
            <a:off x="1687655" y="2721962"/>
            <a:ext cx="2819788" cy="2660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8731" b="15211"/>
          <a:stretch/>
        </p:blipFill>
        <p:spPr>
          <a:xfrm>
            <a:off x="6251368" y="2455379"/>
            <a:ext cx="1935378" cy="924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310" y="2569242"/>
            <a:ext cx="1821179" cy="530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407959" y="1910252"/>
            <a:ext cx="1935378" cy="262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Simpsons</a:t>
            </a:r>
            <a:endParaRPr lang="en-US" sz="2800" dirty="0">
              <a:latin typeface="+mn-l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289565" y="1793925"/>
            <a:ext cx="1455976" cy="53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HHH</a:t>
            </a:r>
            <a:endParaRPr lang="en-US" sz="2800" dirty="0">
              <a:latin typeface="+mn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29488" r="29141"/>
          <a:stretch/>
        </p:blipFill>
        <p:spPr>
          <a:xfrm>
            <a:off x="5748023" y="3496554"/>
            <a:ext cx="409755" cy="1021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48" y="3903114"/>
            <a:ext cx="373507" cy="3515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34" y="5382866"/>
            <a:ext cx="384494" cy="3515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330" y="5027319"/>
            <a:ext cx="382560" cy="102616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98" y="4028745"/>
            <a:ext cx="646504" cy="323253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70" y="5460772"/>
            <a:ext cx="666101" cy="326997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4775893" y="2779716"/>
            <a:ext cx="991714" cy="350097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97" y="5499337"/>
            <a:ext cx="713614" cy="315863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46" y="4090338"/>
            <a:ext cx="685407" cy="308433"/>
          </a:xfrm>
          <a:prstGeom prst="rect">
            <a:avLst/>
          </a:prstGeom>
        </p:spPr>
      </p:pic>
      <p:sp>
        <p:nvSpPr>
          <p:cNvPr id="38" name="Title 1">
            <a:hlinkClick r:id="rId13"/>
          </p:cNvPr>
          <p:cNvSpPr txBox="1">
            <a:spLocks/>
          </p:cNvSpPr>
          <p:nvPr/>
        </p:nvSpPr>
        <p:spPr>
          <a:xfrm>
            <a:off x="5152565" y="1128157"/>
            <a:ext cx="6801955" cy="5075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Content-based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reco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systems, Pazzani1and and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Billsus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148304" y="-31253"/>
            <a:ext cx="9969340" cy="11592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Content-Based Filtering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9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392" y="297393"/>
            <a:ext cx="7873663" cy="103036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Content-Based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Filtering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139" y="1214326"/>
            <a:ext cx="7412570" cy="611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E</a:t>
            </a:r>
            <a:r>
              <a:rPr lang="en-US" sz="3200" b="1" dirty="0" smtClean="0"/>
              <a:t>ach user is a regression problem: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8731" b="15211"/>
          <a:stretch/>
        </p:blipFill>
        <p:spPr>
          <a:xfrm>
            <a:off x="1968137" y="2179388"/>
            <a:ext cx="1935378" cy="924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53" y="2359377"/>
            <a:ext cx="1508478" cy="362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611" y="3118019"/>
            <a:ext cx="4382216" cy="811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862" y="2354428"/>
            <a:ext cx="1602389" cy="361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221" y="2333324"/>
            <a:ext cx="1595628" cy="362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5160" y="2523510"/>
            <a:ext cx="469900" cy="6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057" y="3766789"/>
            <a:ext cx="1159158" cy="191261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7593138" y="3349875"/>
            <a:ext cx="604898" cy="309840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77" y="3322457"/>
            <a:ext cx="3047683" cy="337618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19184" r="19869" b="10217"/>
          <a:stretch/>
        </p:blipFill>
        <p:spPr>
          <a:xfrm>
            <a:off x="987552" y="2216494"/>
            <a:ext cx="859536" cy="78638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84" y="3061468"/>
            <a:ext cx="791658" cy="2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4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392" y="297393"/>
            <a:ext cx="7873663" cy="103036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Content-Based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Filtering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8731" b="15211"/>
          <a:stretch/>
        </p:blipFill>
        <p:spPr>
          <a:xfrm>
            <a:off x="1968137" y="2179388"/>
            <a:ext cx="1935378" cy="924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653" y="2359377"/>
            <a:ext cx="1508478" cy="362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611" y="3118019"/>
            <a:ext cx="4382216" cy="811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862" y="2354428"/>
            <a:ext cx="1602389" cy="361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221" y="2333324"/>
            <a:ext cx="1595628" cy="362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5160" y="2523510"/>
            <a:ext cx="469900" cy="6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057" y="3766789"/>
            <a:ext cx="1159158" cy="191261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7593138" y="3349875"/>
            <a:ext cx="604898" cy="309840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77" y="3322457"/>
            <a:ext cx="3047683" cy="337618"/>
          </a:xfrm>
          <a:prstGeom prst="rect">
            <a:avLst/>
          </a:prstGeom>
          <a:ln>
            <a:noFill/>
          </a:ln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3209175" y="5485984"/>
            <a:ext cx="1801297" cy="51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smtClean="0"/>
              <a:t>Predict</a:t>
            </a:r>
            <a:endParaRPr lang="en-US" sz="2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19184" r="19869" b="10217"/>
          <a:stretch/>
        </p:blipFill>
        <p:spPr>
          <a:xfrm>
            <a:off x="987552" y="2216494"/>
            <a:ext cx="859536" cy="7863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7978" y="4546863"/>
            <a:ext cx="1821179" cy="530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955" y="4422287"/>
            <a:ext cx="794177" cy="79417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24" y="4593571"/>
            <a:ext cx="1558125" cy="365593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09" y="4621503"/>
            <a:ext cx="1407843" cy="3583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7739380" y="4657928"/>
            <a:ext cx="604898" cy="309840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30" y="4601323"/>
            <a:ext cx="3118450" cy="331559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3244258" y="5468588"/>
            <a:ext cx="2065969" cy="654471"/>
          </a:xfrm>
          <a:prstGeom prst="rightArrow">
            <a:avLst/>
          </a:prstGeom>
          <a:solidFill>
            <a:srgbClr val="FF6600">
              <a:alpha val="41000"/>
            </a:srgb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53" y="5536898"/>
            <a:ext cx="1932016" cy="426034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84" y="5502109"/>
            <a:ext cx="1984398" cy="4142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453475" y="4192208"/>
            <a:ext cx="8969769" cy="17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84" y="3061468"/>
            <a:ext cx="791658" cy="278384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08" y="5311032"/>
            <a:ext cx="913444" cy="278384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85139" y="1214326"/>
            <a:ext cx="7412570" cy="6117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E</a:t>
            </a:r>
            <a:r>
              <a:rPr lang="en-US" sz="3200" b="1" dirty="0" smtClean="0"/>
              <a:t>ach user is a regression problem: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307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187" y="297393"/>
            <a:ext cx="8212092" cy="103036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Cold Start: Spare Rating Data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580958" y="3730916"/>
            <a:ext cx="8028393" cy="456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cs typeface="Calibri"/>
              </a:rPr>
              <a:t>D</a:t>
            </a:r>
            <a:r>
              <a:rPr lang="en-US" sz="3000" dirty="0" smtClean="0">
                <a:cs typeface="Calibri"/>
              </a:rPr>
              <a:t>: For most users, little data points, </a:t>
            </a:r>
            <a:r>
              <a:rPr lang="en-US" sz="3000" u="sng" dirty="0" smtClean="0">
                <a:solidFill>
                  <a:srgbClr val="FF0000"/>
                </a:solidFill>
                <a:cs typeface="Calibri"/>
              </a:rPr>
              <a:t>low accuracy</a:t>
            </a:r>
            <a:r>
              <a:rPr lang="en-US" sz="3000" dirty="0" smtClean="0">
                <a:cs typeface="Calibri"/>
              </a:rPr>
              <a:t>:</a:t>
            </a:r>
            <a:endParaRPr lang="en-US" sz="3000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t="-2" r="28216" b="36188"/>
          <a:stretch/>
        </p:blipFill>
        <p:spPr>
          <a:xfrm>
            <a:off x="2487911" y="4477030"/>
            <a:ext cx="3218798" cy="1363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08" y="4343711"/>
            <a:ext cx="3190642" cy="1952482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806085" y="6044804"/>
            <a:ext cx="1973575" cy="25138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691013" y="4267631"/>
            <a:ext cx="68045" cy="173237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2730813" y="1653819"/>
            <a:ext cx="6878539" cy="17105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/>
                <a:cs typeface="Calibri"/>
              </a:rPr>
              <a:t>number of </a:t>
            </a:r>
            <a:r>
              <a:rPr lang="en-US" sz="2800" dirty="0" smtClean="0">
                <a:latin typeface="Calibri"/>
                <a:cs typeface="Calibri"/>
              </a:rPr>
              <a:t>users: </a:t>
            </a:r>
            <a:r>
              <a:rPr lang="en-US" sz="2800" dirty="0">
                <a:latin typeface="Calibri"/>
                <a:cs typeface="Calibri"/>
              </a:rPr>
              <a:t>1728</a:t>
            </a:r>
          </a:p>
          <a:p>
            <a:r>
              <a:rPr lang="en-US" sz="2800" dirty="0">
                <a:latin typeface="Calibri"/>
                <a:cs typeface="Calibri"/>
              </a:rPr>
              <a:t>number of </a:t>
            </a:r>
            <a:r>
              <a:rPr lang="en-US" sz="2800" dirty="0" smtClean="0">
                <a:latin typeface="Calibri"/>
                <a:cs typeface="Calibri"/>
              </a:rPr>
              <a:t>beers: 1854</a:t>
            </a:r>
          </a:p>
          <a:p>
            <a:r>
              <a:rPr lang="en-US" sz="2800" dirty="0">
                <a:latin typeface="Calibri"/>
                <a:cs typeface="Calibri"/>
              </a:rPr>
              <a:t>n</a:t>
            </a:r>
            <a:r>
              <a:rPr lang="en-US" sz="2800" dirty="0" smtClean="0">
                <a:latin typeface="Calibri"/>
                <a:cs typeface="Calibri"/>
              </a:rPr>
              <a:t>umber of ratings: 12360</a:t>
            </a:r>
          </a:p>
          <a:p>
            <a:r>
              <a:rPr lang="en-US" sz="2800" dirty="0" smtClean="0">
                <a:latin typeface="Calibri"/>
                <a:cs typeface="Calibri"/>
              </a:rPr>
              <a:t>sparsity </a:t>
            </a:r>
            <a:r>
              <a:rPr lang="en-US" sz="2800" dirty="0">
                <a:latin typeface="Calibri"/>
                <a:cs typeface="Calibri"/>
              </a:rPr>
              <a:t>=  </a:t>
            </a:r>
            <a:r>
              <a:rPr lang="en-US" sz="2800" dirty="0" smtClean="0">
                <a:latin typeface="Calibri"/>
                <a:cs typeface="Calibri"/>
              </a:rPr>
              <a:t>0.9962%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59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>
          <a:xfrm>
            <a:off x="6849242" y="4326049"/>
            <a:ext cx="3411673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 1   </a:t>
            </a:r>
            <a:r>
              <a:rPr lang="en-US" sz="2000" b="1" dirty="0"/>
              <a:t>2</a:t>
            </a:r>
            <a:r>
              <a:rPr lang="en-US" sz="2000" b="1" dirty="0" smtClean="0"/>
              <a:t>       5   1   2   2   </a:t>
            </a:r>
            <a:endParaRPr lang="en-US" sz="20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553849" y="3365613"/>
            <a:ext cx="2151618" cy="355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5   6   7  8   9  10 11    </a:t>
            </a:r>
            <a:endParaRPr lang="en-US" sz="2000" b="1" dirty="0">
              <a:latin typeface="+mn-l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8145894" y="4065124"/>
            <a:ext cx="585837" cy="3883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1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6901439" y="4882689"/>
            <a:ext cx="3411673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3</a:t>
            </a:r>
            <a:r>
              <a:rPr lang="en-US" sz="2000" b="1" dirty="0" smtClean="0"/>
              <a:t>   </a:t>
            </a:r>
            <a:r>
              <a:rPr lang="en-US" sz="2000" b="1" dirty="0"/>
              <a:t>5</a:t>
            </a:r>
            <a:r>
              <a:rPr lang="en-US" sz="2000" b="1" dirty="0" smtClean="0"/>
              <a:t>   2       5   5   4   </a:t>
            </a:r>
            <a:endParaRPr lang="en-US" sz="2000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853433" y="3721379"/>
            <a:ext cx="3411673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 5   4       1   5   5   4   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469" y="297393"/>
            <a:ext cx="9029822" cy="104637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843C0C"/>
                </a:solidFill>
              </a:rPr>
              <a:t>Collaborative Filtering (CF)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872068" y="3284835"/>
            <a:ext cx="2569765" cy="3241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</a:t>
            </a:r>
            <a:r>
              <a:rPr lang="en-US" sz="2800" b="1" dirty="0" smtClean="0"/>
              <a:t>ating table</a:t>
            </a:r>
            <a:endParaRPr lang="en-US" sz="28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457" y="3695948"/>
            <a:ext cx="2244881" cy="204470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5929495" y="4537486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users</a:t>
            </a:r>
            <a:endParaRPr lang="en-US" sz="2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706870" y="5533246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mtClean="0"/>
              <a:t>4</a:t>
            </a:r>
            <a:endParaRPr lang="en-US" sz="2000" b="1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8250288" y="5241182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mtClean="0"/>
              <a:t>4</a:t>
            </a:r>
            <a:endParaRPr lang="en-US" sz="2000" b="1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994013" y="5239531"/>
            <a:ext cx="124459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4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7519051" y="3721379"/>
            <a:ext cx="2186416" cy="2227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7973781" y="2773015"/>
            <a:ext cx="124459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beers</a:t>
            </a:r>
            <a:endParaRPr lang="en-US" sz="2400" dirty="0"/>
          </a:p>
        </p:txBody>
      </p:sp>
      <p:sp>
        <p:nvSpPr>
          <p:cNvPr id="33" name="Right Arrow 32"/>
          <p:cNvSpPr/>
          <p:nvPr/>
        </p:nvSpPr>
        <p:spPr>
          <a:xfrm>
            <a:off x="4868185" y="4232254"/>
            <a:ext cx="991714" cy="350097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6913109" y="3846622"/>
            <a:ext cx="147181" cy="2067314"/>
          </a:xfrm>
          <a:prstGeom prst="leftBrac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8519551" y="2249727"/>
            <a:ext cx="247147" cy="2124685"/>
          </a:xfrm>
          <a:prstGeom prst="leftBrac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196250" y="1361160"/>
            <a:ext cx="10262044" cy="15612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No content features are needed.</a:t>
            </a:r>
          </a:p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Consider user-item interactions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5116" y="3799756"/>
            <a:ext cx="314600" cy="2114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128347" y="3724322"/>
            <a:ext cx="31136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7071958" y="398109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33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7067767" y="4290047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34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7067767" y="455097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7067767" y="486408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7067767" y="517719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7062427" y="5464229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48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3356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469" y="297393"/>
            <a:ext cx="9029822" cy="104637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843C0C"/>
                </a:solidFill>
              </a:rPr>
              <a:t>Collaborative Filtering (CF)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930107" y="1361159"/>
            <a:ext cx="10528187" cy="45778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No content features are needed.</a:t>
            </a:r>
          </a:p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Consider user-item interactions</a:t>
            </a:r>
          </a:p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Neighborhood model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400" dirty="0" smtClean="0">
                <a:latin typeface="+mj-lt"/>
              </a:rPr>
              <a:t>             – item based (use item similarity)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400" dirty="0">
                <a:latin typeface="+mj-lt"/>
              </a:rPr>
              <a:t>	</a:t>
            </a:r>
            <a:r>
              <a:rPr lang="en-US" sz="3400" dirty="0" smtClean="0">
                <a:latin typeface="+mj-lt"/>
              </a:rPr>
              <a:t>	    </a:t>
            </a:r>
            <a:r>
              <a:rPr lang="en-US" sz="3400" dirty="0">
                <a:latin typeface="+mj-lt"/>
              </a:rPr>
              <a:t>– </a:t>
            </a:r>
            <a:r>
              <a:rPr lang="en-US" sz="3400" dirty="0" smtClean="0">
                <a:latin typeface="+mj-lt"/>
              </a:rPr>
              <a:t>user </a:t>
            </a:r>
            <a:r>
              <a:rPr lang="en-US" sz="3400" dirty="0">
                <a:latin typeface="+mj-lt"/>
              </a:rPr>
              <a:t>based (use </a:t>
            </a:r>
            <a:r>
              <a:rPr lang="en-US" sz="3400" dirty="0" smtClean="0">
                <a:latin typeface="+mj-lt"/>
              </a:rPr>
              <a:t>user </a:t>
            </a:r>
            <a:r>
              <a:rPr lang="en-US" sz="3400" dirty="0">
                <a:latin typeface="+mj-lt"/>
              </a:rPr>
              <a:t>similarity</a:t>
            </a:r>
            <a:r>
              <a:rPr lang="en-US" sz="3400" dirty="0" smtClean="0">
                <a:latin typeface="+mj-lt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3400" dirty="0" smtClean="0">
                <a:latin typeface="+mj-lt"/>
              </a:rPr>
              <a:t>Latent-factor-model</a:t>
            </a:r>
          </a:p>
          <a:p>
            <a:pPr>
              <a:lnSpc>
                <a:spcPct val="120000"/>
              </a:lnSpc>
            </a:pPr>
            <a:endParaRPr lang="en-US" sz="3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2517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518559" y="3841946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users</a:t>
            </a:r>
            <a:endParaRPr lang="en-US" sz="3000" dirty="0"/>
          </a:p>
        </p:txBody>
      </p:sp>
      <p:sp>
        <p:nvSpPr>
          <p:cNvPr id="27" name="Rectangle 26"/>
          <p:cNvSpPr/>
          <p:nvPr/>
        </p:nvSpPr>
        <p:spPr>
          <a:xfrm>
            <a:off x="2177712" y="2374172"/>
            <a:ext cx="2776896" cy="3381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13917" y="1398274"/>
            <a:ext cx="124459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beers</a:t>
            </a:r>
            <a:endParaRPr lang="en-US" sz="3000" dirty="0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55" y="2567836"/>
            <a:ext cx="1524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90" y="2555136"/>
            <a:ext cx="190500" cy="3302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51" y="2546286"/>
            <a:ext cx="190500" cy="330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53" y="2550441"/>
            <a:ext cx="215900" cy="3175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73" y="4378299"/>
            <a:ext cx="190500" cy="3302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35" y="4352054"/>
            <a:ext cx="190500" cy="330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39" y="4353177"/>
            <a:ext cx="203200" cy="3302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59" y="4386844"/>
            <a:ext cx="1524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16" y="3005140"/>
            <a:ext cx="1524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59" y="3440250"/>
            <a:ext cx="1905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74" y="3440177"/>
            <a:ext cx="1524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6" y="3435737"/>
            <a:ext cx="190500" cy="3175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267" y="3452950"/>
            <a:ext cx="190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91" y="3880195"/>
            <a:ext cx="203200" cy="330200"/>
          </a:xfrm>
          <a:prstGeom prst="rect">
            <a:avLst/>
          </a:prstGeom>
        </p:spPr>
      </p:pic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2177711" y="297393"/>
            <a:ext cx="8330984" cy="1140108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Vector Space by Beer Rating Vectors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89" y="4871661"/>
            <a:ext cx="215900" cy="3175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66" y="4871661"/>
            <a:ext cx="215900" cy="3175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96" y="5319829"/>
            <a:ext cx="2159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0" y="5308202"/>
            <a:ext cx="215900" cy="317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00" y="5337224"/>
            <a:ext cx="152400" cy="317500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>
          <a:xfrm>
            <a:off x="3827670" y="2374172"/>
            <a:ext cx="412687" cy="34313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3363226" y="2380764"/>
            <a:ext cx="412687" cy="34313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2913917" y="2380764"/>
            <a:ext cx="412687" cy="343133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06" y="1616891"/>
            <a:ext cx="3971159" cy="405892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17" y="2249420"/>
            <a:ext cx="3971159" cy="405892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25" y="2875119"/>
            <a:ext cx="3905340" cy="405892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51" y="3012561"/>
            <a:ext cx="152400" cy="3175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545" y="4345845"/>
            <a:ext cx="2146300" cy="3937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704054" y="2314439"/>
            <a:ext cx="401596" cy="35258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1742083" y="2552115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7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1656962" y="290812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33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1650070" y="3376621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34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1658614" y="389459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1666849" y="4361691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669687" y="4854599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1658764" y="5318327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48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2125945" y="1933423"/>
            <a:ext cx="2828663" cy="3572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2316759" y="1916028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..7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>
            <a:off x="2930259" y="1916028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8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6" name="Title 1"/>
          <p:cNvSpPr txBox="1">
            <a:spLocks/>
          </p:cNvSpPr>
          <p:nvPr/>
        </p:nvSpPr>
        <p:spPr>
          <a:xfrm>
            <a:off x="3380387" y="1939621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9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7" name="Title 1"/>
          <p:cNvSpPr txBox="1">
            <a:spLocks/>
          </p:cNvSpPr>
          <p:nvPr/>
        </p:nvSpPr>
        <p:spPr>
          <a:xfrm>
            <a:off x="3745580" y="1927438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10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8" name="Title 1"/>
          <p:cNvSpPr txBox="1">
            <a:spLocks/>
          </p:cNvSpPr>
          <p:nvPr/>
        </p:nvSpPr>
        <p:spPr>
          <a:xfrm>
            <a:off x="4213050" y="1827080"/>
            <a:ext cx="938310" cy="4755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11 ..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9057937" y="3741705"/>
            <a:ext cx="2821464" cy="4686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6600"/>
                </a:solidFill>
              </a:rPr>
              <a:t>b</a:t>
            </a:r>
            <a:r>
              <a:rPr lang="en-US" sz="2800" b="1" dirty="0" smtClean="0">
                <a:solidFill>
                  <a:srgbClr val="FF6600"/>
                </a:solidFill>
              </a:rPr>
              <a:t>eer similarity:</a:t>
            </a:r>
            <a:endParaRPr lang="en-US" sz="2800" b="1" dirty="0">
              <a:solidFill>
                <a:srgbClr val="FF6600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658724" y="4216578"/>
            <a:ext cx="296647" cy="788783"/>
          </a:xfrm>
          <a:prstGeom prst="straightConnector1">
            <a:avLst/>
          </a:prstGeom>
          <a:ln w="38100" cmpd="sng"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7658724" y="3654909"/>
            <a:ext cx="0" cy="2507376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626230" y="5063079"/>
            <a:ext cx="4347427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2">
            <a:alphaModFix amt="99000"/>
          </a:blip>
          <a:stretch>
            <a:fillRect/>
          </a:stretch>
        </p:blipFill>
        <p:spPr>
          <a:xfrm>
            <a:off x="5845119" y="3874092"/>
            <a:ext cx="354217" cy="81624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3"/>
          <a:srcRect l="29488" r="29141"/>
          <a:stretch/>
        </p:blipFill>
        <p:spPr>
          <a:xfrm>
            <a:off x="6458714" y="3644624"/>
            <a:ext cx="360678" cy="89932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14"/>
          <a:srcRect l="23045" r="28762"/>
          <a:stretch/>
        </p:blipFill>
        <p:spPr>
          <a:xfrm>
            <a:off x="6271550" y="5399184"/>
            <a:ext cx="305920" cy="953899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96" name="Straight Arrow Connector 95"/>
          <p:cNvCxnSpPr/>
          <p:nvPr/>
        </p:nvCxnSpPr>
        <p:spPr>
          <a:xfrm flipH="1" flipV="1">
            <a:off x="6683010" y="4174646"/>
            <a:ext cx="975714" cy="85168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 flipV="1">
            <a:off x="6129218" y="4387633"/>
            <a:ext cx="1529506" cy="63869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3010" y="5094113"/>
            <a:ext cx="949879" cy="89304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4829" y="4700283"/>
            <a:ext cx="316423" cy="848757"/>
          </a:xfrm>
          <a:prstGeom prst="rect">
            <a:avLst/>
          </a:prstGeom>
        </p:spPr>
      </p:pic>
      <p:cxnSp>
        <p:nvCxnSpPr>
          <p:cNvPr id="100" name="Straight Arrow Connector 99"/>
          <p:cNvCxnSpPr/>
          <p:nvPr/>
        </p:nvCxnSpPr>
        <p:spPr>
          <a:xfrm>
            <a:off x="7658724" y="5063079"/>
            <a:ext cx="1096105" cy="346406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700291" y="3525060"/>
            <a:ext cx="255080" cy="862573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340" y="4483582"/>
            <a:ext cx="533400" cy="406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00" y="4107926"/>
            <a:ext cx="355600" cy="406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41" y="5252790"/>
            <a:ext cx="355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5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 flipH="1" flipV="1">
            <a:off x="3306999" y="2383122"/>
            <a:ext cx="272146" cy="1727596"/>
          </a:xfrm>
          <a:prstGeom prst="straightConnector1">
            <a:avLst/>
          </a:prstGeom>
          <a:ln w="38100" cmpd="sng"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hlinkClick r:id="rId2"/>
          </p:cNvPr>
          <p:cNvSpPr txBox="1">
            <a:spLocks/>
          </p:cNvSpPr>
          <p:nvPr/>
        </p:nvSpPr>
        <p:spPr>
          <a:xfrm>
            <a:off x="6003722" y="1148111"/>
            <a:ext cx="4974335" cy="486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Sarwar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Karypis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Konstan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Riedl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, (2001)</a:t>
            </a:r>
            <a:endParaRPr lang="en-US" sz="3200" b="1" u="sng" dirty="0" smtClean="0">
              <a:solidFill>
                <a:srgbClr val="00B050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2345739" y="74376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Neighborhood Model – Item </a:t>
            </a:r>
            <a:r>
              <a:rPr lang="en-US" b="1" dirty="0">
                <a:solidFill>
                  <a:srgbClr val="843C0C"/>
                </a:solidFill>
              </a:rPr>
              <a:t>B</a:t>
            </a:r>
            <a:r>
              <a:rPr lang="en-US" b="1" dirty="0" smtClean="0">
                <a:solidFill>
                  <a:srgbClr val="843C0C"/>
                </a:solidFill>
              </a:rPr>
              <a:t>ased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579145" y="2098186"/>
            <a:ext cx="0" cy="3492688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531068" y="4149794"/>
            <a:ext cx="4347427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2427347" y="2552115"/>
            <a:ext cx="354217" cy="8162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2823635" y="2625841"/>
            <a:ext cx="360678" cy="8993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5320122" y="4379586"/>
            <a:ext cx="305920" cy="953899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3003974" y="3240510"/>
            <a:ext cx="599098" cy="8881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559474" y="3026281"/>
            <a:ext cx="1019671" cy="11235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603072" y="4128610"/>
            <a:ext cx="1927456" cy="89304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038" y="3111281"/>
            <a:ext cx="316423" cy="84875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3579145" y="3745434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73" y="3040333"/>
            <a:ext cx="971192" cy="36118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3401518"/>
            <a:ext cx="1464103" cy="343916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51" y="5292677"/>
            <a:ext cx="1083143" cy="313305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77" y="3331707"/>
            <a:ext cx="1007557" cy="289052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83" y="4599490"/>
            <a:ext cx="1144016" cy="2860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183515" y="1833781"/>
            <a:ext cx="255080" cy="86257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2" y="1885437"/>
            <a:ext cx="1080076" cy="3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 flipH="1" flipV="1">
            <a:off x="3306999" y="2383122"/>
            <a:ext cx="272146" cy="1727596"/>
          </a:xfrm>
          <a:prstGeom prst="straightConnector1">
            <a:avLst/>
          </a:prstGeom>
          <a:ln w="38100" cmpd="sng"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hlinkClick r:id="rId2"/>
          </p:cNvPr>
          <p:cNvSpPr txBox="1">
            <a:spLocks/>
          </p:cNvSpPr>
          <p:nvPr/>
        </p:nvSpPr>
        <p:spPr>
          <a:xfrm>
            <a:off x="6003722" y="1148111"/>
            <a:ext cx="4974335" cy="486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Sarwar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Karypis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Konstan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Riedl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, (2001)</a:t>
            </a:r>
            <a:endParaRPr lang="en-US" sz="3200" b="1" u="sng" dirty="0" smtClean="0">
              <a:solidFill>
                <a:srgbClr val="00B050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2345739" y="74376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Neighborhood Model – Item </a:t>
            </a:r>
            <a:r>
              <a:rPr lang="en-US" b="1" dirty="0">
                <a:solidFill>
                  <a:srgbClr val="843C0C"/>
                </a:solidFill>
              </a:rPr>
              <a:t>B</a:t>
            </a:r>
            <a:r>
              <a:rPr lang="en-US" b="1" dirty="0" smtClean="0">
                <a:solidFill>
                  <a:srgbClr val="843C0C"/>
                </a:solidFill>
              </a:rPr>
              <a:t>ased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579145" y="2098186"/>
            <a:ext cx="0" cy="3492688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531068" y="4149794"/>
            <a:ext cx="4347427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2427347" y="2552115"/>
            <a:ext cx="354217" cy="8162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l="29488" r="29141"/>
          <a:stretch/>
        </p:blipFill>
        <p:spPr>
          <a:xfrm>
            <a:off x="2823635" y="2625841"/>
            <a:ext cx="360678" cy="8993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/>
          <a:srcRect l="23045" r="28762"/>
          <a:stretch/>
        </p:blipFill>
        <p:spPr>
          <a:xfrm>
            <a:off x="5320122" y="4379586"/>
            <a:ext cx="305920" cy="953899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3003974" y="3240510"/>
            <a:ext cx="599098" cy="8881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559474" y="3026281"/>
            <a:ext cx="1019671" cy="11235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603072" y="4128610"/>
            <a:ext cx="1927456" cy="89304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038" y="3111281"/>
            <a:ext cx="316423" cy="84875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3579145" y="3745434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73" y="3040333"/>
            <a:ext cx="971192" cy="36118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3401518"/>
            <a:ext cx="1464103" cy="343916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51" y="5292677"/>
            <a:ext cx="1083143" cy="313305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77" y="3331707"/>
            <a:ext cx="1007557" cy="289052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83" y="4599490"/>
            <a:ext cx="1144016" cy="2860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183515" y="1833781"/>
            <a:ext cx="255080" cy="86257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2" y="1885437"/>
            <a:ext cx="1080076" cy="307340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6282100" y="2459271"/>
            <a:ext cx="3878625" cy="474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k</a:t>
            </a:r>
            <a:r>
              <a:rPr lang="en-US" sz="3200" b="1" dirty="0" smtClean="0"/>
              <a:t>-nearest-neighbor: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89" y="3626244"/>
            <a:ext cx="3170036" cy="7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3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459" b="9918"/>
          <a:stretch/>
        </p:blipFill>
        <p:spPr>
          <a:xfrm>
            <a:off x="2157421" y="2159342"/>
            <a:ext cx="6437415" cy="25935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119"/>
            <a:ext cx="10515600" cy="4351338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Calibri Light"/>
                <a:cs typeface="Calibri Light"/>
              </a:rPr>
              <a:t>Always give good recommendation</a:t>
            </a:r>
          </a:p>
          <a:p>
            <a:endParaRPr lang="en-US" sz="3600" dirty="0">
              <a:latin typeface="Calibri Light"/>
              <a:cs typeface="Calibri Light"/>
            </a:endParaRPr>
          </a:p>
          <a:p>
            <a:endParaRPr lang="en-US" sz="3600" dirty="0" smtClean="0">
              <a:latin typeface="Calibri Light"/>
              <a:cs typeface="Calibri Light"/>
            </a:endParaRPr>
          </a:p>
          <a:p>
            <a:endParaRPr lang="en-US" sz="3600" dirty="0"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sz="3600" dirty="0" smtClean="0"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sz="1200" dirty="0" smtClean="0">
              <a:latin typeface="Calibri Light"/>
              <a:cs typeface="Calibri Light"/>
            </a:endParaRPr>
          </a:p>
          <a:p>
            <a:r>
              <a:rPr lang="en-US" sz="3600" dirty="0" smtClean="0">
                <a:latin typeface="Calibri Light"/>
                <a:cs typeface="Calibri Light"/>
              </a:rPr>
              <a:t>Understand customers’ demographic characteristics</a:t>
            </a:r>
            <a:endParaRPr lang="en-US" sz="3600" dirty="0">
              <a:latin typeface="Calibri Light"/>
              <a:cs typeface="Calibri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95161" y="47550"/>
            <a:ext cx="9958640" cy="1163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Why Do We Need Recommendation?</a:t>
            </a:r>
            <a:endParaRPr lang="en-US" b="1" dirty="0">
              <a:solidFill>
                <a:srgbClr val="843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hlinkClick r:id="rId2"/>
          </p:cNvPr>
          <p:cNvSpPr txBox="1">
            <a:spLocks/>
          </p:cNvSpPr>
          <p:nvPr/>
        </p:nvSpPr>
        <p:spPr>
          <a:xfrm>
            <a:off x="6003722" y="1148111"/>
            <a:ext cx="4974335" cy="486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Sarwar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Karypis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Konstan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Riedl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, (2001)</a:t>
            </a:r>
            <a:endParaRPr lang="en-US" sz="3200" b="1" u="sng" dirty="0" smtClean="0">
              <a:solidFill>
                <a:srgbClr val="00B050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749393" y="3441016"/>
            <a:ext cx="547442" cy="372030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9752863" y="3118185"/>
            <a:ext cx="2016562" cy="681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6600"/>
                </a:solidFill>
              </a:rPr>
              <a:t>s</a:t>
            </a:r>
            <a:r>
              <a:rPr lang="en-US" sz="2400" dirty="0" smtClean="0">
                <a:solidFill>
                  <a:srgbClr val="FF6600"/>
                </a:solidFill>
              </a:rPr>
              <a:t>imilarity  as weight</a:t>
            </a:r>
            <a:endParaRPr lang="en-US" sz="2400" dirty="0">
              <a:solidFill>
                <a:srgbClr val="FF66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303370" y="3351868"/>
            <a:ext cx="562949" cy="7960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>
          <a:xfrm>
            <a:off x="2345739" y="74376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Neighborhood Model – Item </a:t>
            </a:r>
            <a:r>
              <a:rPr lang="en-US" b="1" dirty="0">
                <a:solidFill>
                  <a:srgbClr val="843C0C"/>
                </a:solidFill>
              </a:rPr>
              <a:t>B</a:t>
            </a:r>
            <a:r>
              <a:rPr lang="en-US" b="1" dirty="0" smtClean="0">
                <a:solidFill>
                  <a:srgbClr val="843C0C"/>
                </a:solidFill>
              </a:rPr>
              <a:t>ased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04" y="3331941"/>
            <a:ext cx="3648666" cy="109015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579145" y="2098186"/>
            <a:ext cx="0" cy="3492688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531068" y="4149794"/>
            <a:ext cx="4347427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alphaModFix amt="99000"/>
          </a:blip>
          <a:stretch>
            <a:fillRect/>
          </a:stretch>
        </p:blipFill>
        <p:spPr>
          <a:xfrm>
            <a:off x="2427347" y="2552115"/>
            <a:ext cx="354217" cy="8162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/>
          <a:srcRect l="29488" r="29141"/>
          <a:stretch/>
        </p:blipFill>
        <p:spPr>
          <a:xfrm>
            <a:off x="2823635" y="2625841"/>
            <a:ext cx="360678" cy="8993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6"/>
          <a:srcRect l="23045" r="28762"/>
          <a:stretch/>
        </p:blipFill>
        <p:spPr>
          <a:xfrm>
            <a:off x="5320122" y="4379586"/>
            <a:ext cx="305920" cy="953899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3003974" y="3240510"/>
            <a:ext cx="599098" cy="8881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2559474" y="3026281"/>
            <a:ext cx="1019671" cy="11235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603072" y="4128610"/>
            <a:ext cx="1927456" cy="89304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038" y="3111281"/>
            <a:ext cx="316423" cy="84875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3579145" y="3745434"/>
            <a:ext cx="1096105" cy="365284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71" y="3401518"/>
            <a:ext cx="1464103" cy="343916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51" y="5292677"/>
            <a:ext cx="1083143" cy="313305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77" y="3331707"/>
            <a:ext cx="1007557" cy="289052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6055919" y="2011210"/>
            <a:ext cx="4296189" cy="9280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/>
              <a:t>Model = </a:t>
            </a:r>
            <a:r>
              <a:rPr lang="en-US" sz="3200" b="1" dirty="0" err="1" smtClean="0"/>
              <a:t>kNN</a:t>
            </a:r>
            <a:r>
              <a:rPr lang="en-US" sz="3200" b="1" dirty="0" smtClean="0"/>
              <a:t> + weight:</a:t>
            </a:r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83" y="4599490"/>
            <a:ext cx="1144016" cy="28600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3306999" y="2383122"/>
            <a:ext cx="272146" cy="1727596"/>
          </a:xfrm>
          <a:prstGeom prst="straightConnector1">
            <a:avLst/>
          </a:prstGeom>
          <a:ln w="38100" cmpd="sng">
            <a:solidFill>
              <a:srgbClr val="CCFF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183515" y="1833781"/>
            <a:ext cx="255080" cy="862573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82" y="1885437"/>
            <a:ext cx="1080076" cy="30734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06" y="4742734"/>
            <a:ext cx="4295006" cy="720336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73" y="3040333"/>
            <a:ext cx="971192" cy="3611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0867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2125945" y="2077020"/>
            <a:ext cx="3694132" cy="3572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18559" y="3841946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users</a:t>
            </a:r>
            <a:endParaRPr lang="en-US" sz="3000" dirty="0"/>
          </a:p>
        </p:txBody>
      </p:sp>
      <p:sp>
        <p:nvSpPr>
          <p:cNvPr id="27" name="Rectangle 26"/>
          <p:cNvSpPr/>
          <p:nvPr/>
        </p:nvSpPr>
        <p:spPr>
          <a:xfrm>
            <a:off x="2177711" y="2535165"/>
            <a:ext cx="3642366" cy="2563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343910" y="1594056"/>
            <a:ext cx="124459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beers</a:t>
            </a:r>
            <a:endParaRPr lang="en-US" sz="3000" dirty="0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0" y="2739874"/>
            <a:ext cx="190500" cy="3302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4" y="2746223"/>
            <a:ext cx="2159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78" y="2728828"/>
            <a:ext cx="1524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09" y="2716128"/>
            <a:ext cx="190500" cy="3302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70" y="2707278"/>
            <a:ext cx="190500" cy="330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72" y="2711433"/>
            <a:ext cx="215900" cy="3175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03" y="4554492"/>
            <a:ext cx="190500" cy="330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92" y="4556686"/>
            <a:ext cx="190500" cy="3302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4" y="4547836"/>
            <a:ext cx="190500" cy="330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58" y="4548959"/>
            <a:ext cx="203200" cy="3302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0" y="4567192"/>
            <a:ext cx="215900" cy="3175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78" y="4547836"/>
            <a:ext cx="1524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34" y="4533758"/>
            <a:ext cx="1524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35" y="3166132"/>
            <a:ext cx="1524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0" y="3601242"/>
            <a:ext cx="1524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78" y="3601242"/>
            <a:ext cx="1905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93" y="3601169"/>
            <a:ext cx="1524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25" y="3596729"/>
            <a:ext cx="190500" cy="3175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086" y="3613942"/>
            <a:ext cx="190500" cy="3175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04" y="3600341"/>
            <a:ext cx="1524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87" y="4062154"/>
            <a:ext cx="203200" cy="3302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10" y="4075977"/>
            <a:ext cx="203200" cy="330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177711" y="2672488"/>
            <a:ext cx="3622071" cy="458854"/>
          </a:xfrm>
          <a:prstGeom prst="round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2177711" y="4509123"/>
            <a:ext cx="3622071" cy="458854"/>
          </a:xfrm>
          <a:prstGeom prst="round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177711" y="3578410"/>
            <a:ext cx="3622071" cy="458854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79" y="1669775"/>
            <a:ext cx="4223471" cy="40589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43" y="2359989"/>
            <a:ext cx="4388022" cy="40589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18" y="5619828"/>
            <a:ext cx="2514600" cy="3937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666849" y="2475430"/>
            <a:ext cx="438801" cy="26227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1742083" y="2713107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7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1656962" y="306911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33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1650070" y="3537613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34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1658614" y="4055586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1666849" y="4522683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2237302" y="2070668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latin typeface="+mn-lt"/>
              </a:rPr>
              <a:t>5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2685485" y="2066513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6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3139561" y="2077020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7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592078" y="2077020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8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4042206" y="2064837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9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4407399" y="2052654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10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4874869" y="2059625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11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5330552" y="2062192"/>
            <a:ext cx="662864" cy="38101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 smtClean="0">
                <a:latin typeface="+mn-lt"/>
              </a:rPr>
              <a:t>12</a:t>
            </a:r>
            <a:r>
              <a:rPr lang="en-US" sz="2600" b="1" dirty="0" smtClean="0"/>
              <a:t>  </a:t>
            </a:r>
            <a:endParaRPr lang="en-US" sz="2600" b="1" dirty="0"/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1825901" y="5544838"/>
            <a:ext cx="2821464" cy="4686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6600"/>
                </a:solidFill>
              </a:rPr>
              <a:t>user similarity:</a:t>
            </a:r>
            <a:endParaRPr lang="en-US" sz="2800" b="1" dirty="0">
              <a:solidFill>
                <a:srgbClr val="FF6600"/>
              </a:solidFill>
            </a:endParaRPr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>
            <a:off x="2177711" y="297393"/>
            <a:ext cx="8330984" cy="1140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Vector Space by User Rating Vectors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11"/>
          <a:srcRect l="34004" r="36109" b="18038"/>
          <a:stretch/>
        </p:blipFill>
        <p:spPr>
          <a:xfrm>
            <a:off x="6812075" y="4424370"/>
            <a:ext cx="505696" cy="69341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2"/>
          <a:srcRect l="19184" r="19869" b="10217"/>
          <a:stretch/>
        </p:blipFill>
        <p:spPr>
          <a:xfrm>
            <a:off x="7316709" y="3687698"/>
            <a:ext cx="880380" cy="805454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 flipH="1" flipV="1">
            <a:off x="7991375" y="4406177"/>
            <a:ext cx="757017" cy="76300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3"/>
          <a:srcRect l="27737" r="28108" b="41163"/>
          <a:stretch/>
        </p:blipFill>
        <p:spPr>
          <a:xfrm>
            <a:off x="9031571" y="3224327"/>
            <a:ext cx="653763" cy="134286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00525" y="5506070"/>
            <a:ext cx="599363" cy="599363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>
          <a:xfrm flipV="1">
            <a:off x="8827791" y="3708049"/>
            <a:ext cx="0" cy="3103596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732173" y="5259847"/>
            <a:ext cx="4401821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8827791" y="4392354"/>
            <a:ext cx="580596" cy="84778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8827791" y="5240140"/>
            <a:ext cx="972734" cy="623148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7316709" y="4560506"/>
            <a:ext cx="1431683" cy="637306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739" y="7109581"/>
            <a:ext cx="1202912" cy="32386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74" y="4716135"/>
            <a:ext cx="533400" cy="406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07" y="4304700"/>
            <a:ext cx="355600" cy="406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94" y="5539005"/>
            <a:ext cx="533400" cy="406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79" y="2993157"/>
            <a:ext cx="4278319" cy="4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4004" r="36109" b="18038"/>
          <a:stretch/>
        </p:blipFill>
        <p:spPr>
          <a:xfrm>
            <a:off x="1789369" y="3208252"/>
            <a:ext cx="505696" cy="6934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9184" r="19869" b="10217"/>
          <a:stretch/>
        </p:blipFill>
        <p:spPr>
          <a:xfrm>
            <a:off x="2021148" y="2359441"/>
            <a:ext cx="880380" cy="805454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2559474" y="3026281"/>
            <a:ext cx="1019671" cy="11235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737" r="28108" b="41163"/>
          <a:stretch/>
        </p:blipFill>
        <p:spPr>
          <a:xfrm>
            <a:off x="2925381" y="1961189"/>
            <a:ext cx="653763" cy="13428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892" y="4936147"/>
            <a:ext cx="599363" cy="599363"/>
          </a:xfrm>
          <a:prstGeom prst="rect">
            <a:avLst/>
          </a:prstGeom>
        </p:spPr>
      </p:pic>
      <p:sp>
        <p:nvSpPr>
          <p:cNvPr id="28" name="Title 1">
            <a:hlinkClick r:id="rId6"/>
          </p:cNvPr>
          <p:cNvSpPr txBox="1">
            <a:spLocks/>
          </p:cNvSpPr>
          <p:nvPr/>
        </p:nvSpPr>
        <p:spPr>
          <a:xfrm>
            <a:off x="5391337" y="1184747"/>
            <a:ext cx="4974335" cy="486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Herlocker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Konstan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Borches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Riedl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, (1999)</a:t>
            </a:r>
            <a:endParaRPr lang="en-US" sz="3200" b="1" u="sng" dirty="0" smtClean="0">
              <a:solidFill>
                <a:srgbClr val="00B050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417638" y="3265812"/>
            <a:ext cx="735321" cy="508454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9338703" y="2921540"/>
            <a:ext cx="1239177" cy="3717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C000"/>
                </a:solidFill>
              </a:rPr>
              <a:t>weight</a:t>
            </a:r>
            <a:endParaRPr lang="en-US" sz="2400" dirty="0">
              <a:solidFill>
                <a:srgbClr val="FFC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970233" y="3129996"/>
            <a:ext cx="562950" cy="14803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>
          <a:xfrm>
            <a:off x="2333287" y="74376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Neighborhood Model – </a:t>
            </a:r>
            <a:r>
              <a:rPr lang="en-US" b="1" dirty="0">
                <a:solidFill>
                  <a:srgbClr val="843C0C"/>
                </a:solidFill>
              </a:rPr>
              <a:t>U</a:t>
            </a:r>
            <a:r>
              <a:rPr lang="en-US" b="1" dirty="0" smtClean="0">
                <a:solidFill>
                  <a:srgbClr val="843C0C"/>
                </a:solidFill>
              </a:rPr>
              <a:t>ser </a:t>
            </a:r>
            <a:r>
              <a:rPr lang="en-US" b="1" dirty="0">
                <a:solidFill>
                  <a:srgbClr val="843C0C"/>
                </a:solidFill>
              </a:rPr>
              <a:t>B</a:t>
            </a:r>
            <a:r>
              <a:rPr lang="en-US" b="1" dirty="0" smtClean="0">
                <a:solidFill>
                  <a:srgbClr val="843C0C"/>
                </a:solidFill>
              </a:rPr>
              <a:t>ased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579145" y="2487278"/>
            <a:ext cx="0" cy="3103596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76674" y="4149794"/>
            <a:ext cx="4401821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3166583" y="3164894"/>
            <a:ext cx="436490" cy="96371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603072" y="4128610"/>
            <a:ext cx="972734" cy="1246294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147462" y="3525170"/>
            <a:ext cx="1431683" cy="637306"/>
          </a:xfrm>
          <a:prstGeom prst="straightConnector1">
            <a:avLst/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92" y="5374904"/>
            <a:ext cx="1202912" cy="32386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83" y="2879090"/>
            <a:ext cx="1501370" cy="322380"/>
          </a:xfrm>
          <a:prstGeom prst="rect">
            <a:avLst/>
          </a:prstGeom>
        </p:spPr>
      </p:pic>
      <p:sp>
        <p:nvSpPr>
          <p:cNvPr id="16" name="Cloud Callout 15"/>
          <p:cNvSpPr/>
          <p:nvPr/>
        </p:nvSpPr>
        <p:spPr>
          <a:xfrm>
            <a:off x="889674" y="1428029"/>
            <a:ext cx="1916269" cy="861831"/>
          </a:xfrm>
          <a:prstGeom prst="cloudCallout">
            <a:avLst>
              <a:gd name="adj1" fmla="val 20932"/>
              <a:gd name="adj2" fmla="val 8066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24" y="3901668"/>
            <a:ext cx="1172265" cy="325628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60" y="3252658"/>
            <a:ext cx="4200076" cy="1116783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16" y="1616385"/>
            <a:ext cx="1020460" cy="370330"/>
          </a:xfrm>
          <a:prstGeom prst="rect">
            <a:avLst/>
          </a:prstGeom>
        </p:spPr>
      </p:pic>
      <p:sp>
        <p:nvSpPr>
          <p:cNvPr id="62" name="Title 1"/>
          <p:cNvSpPr txBox="1">
            <a:spLocks/>
          </p:cNvSpPr>
          <p:nvPr/>
        </p:nvSpPr>
        <p:spPr>
          <a:xfrm>
            <a:off x="5560619" y="2055365"/>
            <a:ext cx="3287821" cy="806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F</a:t>
            </a:r>
            <a:r>
              <a:rPr lang="en-US" sz="3200" b="1" dirty="0" smtClean="0"/>
              <a:t>ind similar users: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/>
          <a:srcRect l="29488" r="29141"/>
          <a:stretch/>
        </p:blipFill>
        <p:spPr>
          <a:xfrm>
            <a:off x="1699517" y="1205964"/>
            <a:ext cx="434699" cy="108389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12" y="4721256"/>
            <a:ext cx="1074979" cy="2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55" y="0"/>
            <a:ext cx="10530419" cy="142291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Metrics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898349" y="889914"/>
            <a:ext cx="4330457" cy="11150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libri Light"/>
                <a:cs typeface="Calibri Light"/>
              </a:rPr>
              <a:t>mean absolute error:</a:t>
            </a:r>
            <a:endParaRPr lang="en-US" sz="3200" dirty="0">
              <a:latin typeface="Calibri Light"/>
              <a:cs typeface="Calibri Light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263571" y="2526554"/>
            <a:ext cx="7401729" cy="10243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b</a:t>
            </a:r>
            <a:r>
              <a:rPr lang="en-US" sz="3200" dirty="0" smtClean="0"/>
              <a:t>eer content and ratings as features</a:t>
            </a: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97" y="3091163"/>
            <a:ext cx="889000" cy="406400"/>
          </a:xfrm>
          <a:prstGeom prst="rect">
            <a:avLst/>
          </a:prstGeom>
        </p:spPr>
      </p:pic>
      <p:sp>
        <p:nvSpPr>
          <p:cNvPr id="32" name="Title 1">
            <a:hlinkClick r:id="rId3"/>
          </p:cNvPr>
          <p:cNvSpPr txBox="1">
            <a:spLocks/>
          </p:cNvSpPr>
          <p:nvPr/>
        </p:nvSpPr>
        <p:spPr>
          <a:xfrm>
            <a:off x="6327475" y="2179289"/>
            <a:ext cx="4974335" cy="486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Sarwar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Karypis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US" sz="1800" u="sng" dirty="0" err="1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Konstan</a:t>
            </a:r>
            <a:r>
              <a:rPr lang="en-US" sz="1800" u="sng" dirty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Riedl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, (2001)</a:t>
            </a:r>
            <a:endParaRPr lang="en-US" sz="3200" b="1" u="sng" dirty="0" smtClean="0">
              <a:solidFill>
                <a:srgbClr val="00B050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80" y="3978124"/>
            <a:ext cx="495300" cy="2921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660327" y="2065934"/>
            <a:ext cx="3287821" cy="806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/>
              <a:t>a) item-based: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67667" y="3550869"/>
            <a:ext cx="3287821" cy="806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/>
              <a:t>b) user-based: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689878" y="4506590"/>
            <a:ext cx="3287821" cy="806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c</a:t>
            </a:r>
            <a:r>
              <a:rPr lang="en-US" sz="3200" b="1" dirty="0" smtClean="0"/>
              <a:t>) Baseline: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99" y="4703321"/>
            <a:ext cx="3781387" cy="93080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00" y="1356041"/>
            <a:ext cx="4444695" cy="10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st2p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r="226"/>
          <a:stretch/>
        </p:blipFill>
        <p:spPr>
          <a:xfrm>
            <a:off x="1774648" y="962538"/>
            <a:ext cx="8473070" cy="567896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81018" y="-14763"/>
            <a:ext cx="10530419" cy="142291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Model Performance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49128" y="4366159"/>
            <a:ext cx="1" cy="8871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59197" y="5199328"/>
            <a:ext cx="2060186" cy="699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k</a:t>
            </a:r>
            <a:r>
              <a:rPr lang="en-US" sz="3600" dirty="0" smtClean="0">
                <a:solidFill>
                  <a:srgbClr val="FF0000"/>
                </a:solidFill>
              </a:rPr>
              <a:t>=10-20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627" y="38798"/>
            <a:ext cx="10530419" cy="142291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Revised Neighborhood - Adjusted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atings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Picture 2" descr="test2p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b="-221"/>
          <a:stretch/>
        </p:blipFill>
        <p:spPr>
          <a:xfrm>
            <a:off x="1767450" y="1161288"/>
            <a:ext cx="8584655" cy="550943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166527" y="5340282"/>
            <a:ext cx="1" cy="8871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865" y="5340282"/>
            <a:ext cx="3910903" cy="3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3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81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dirty="0" smtClean="0">
                <a:latin typeface="+mj-lt"/>
              </a:rPr>
              <a:t>NOT scalable.</a:t>
            </a:r>
          </a:p>
          <a:p>
            <a:pPr>
              <a:lnSpc>
                <a:spcPct val="130000"/>
              </a:lnSpc>
            </a:pPr>
            <a:r>
              <a:rPr lang="en-US" sz="3600" dirty="0" smtClean="0">
                <a:latin typeface="+mj-lt"/>
              </a:rPr>
              <a:t>Not easy to incorporate additional information, e.g. purchase, browse history (implicit data).</a:t>
            </a:r>
          </a:p>
          <a:p>
            <a:pPr>
              <a:lnSpc>
                <a:spcPct val="130000"/>
              </a:lnSpc>
            </a:pPr>
            <a:r>
              <a:rPr lang="en-US" sz="3600" dirty="0" smtClean="0">
                <a:latin typeface="+mj-lt"/>
              </a:rPr>
              <a:t>Alternative: </a:t>
            </a:r>
            <a:r>
              <a:rPr lang="en-US" sz="3600" b="1" dirty="0" smtClean="0">
                <a:latin typeface="+mj-lt"/>
              </a:rPr>
              <a:t>latent-factor model</a:t>
            </a:r>
            <a:r>
              <a:rPr lang="en-US" sz="3600" dirty="0" smtClean="0">
                <a:latin typeface="+mj-lt"/>
              </a:rPr>
              <a:t>!</a:t>
            </a:r>
            <a:endParaRPr lang="en-US" sz="3600" dirty="0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5296" y="160563"/>
            <a:ext cx="10530419" cy="142291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Disadvantages of the Model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46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1895" y="175627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Vector Spaces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00761" y="1961170"/>
            <a:ext cx="0" cy="3492688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684" y="4012778"/>
            <a:ext cx="4347427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2148963" y="2415099"/>
            <a:ext cx="354217" cy="8162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9488" r="29141"/>
          <a:stretch/>
        </p:blipFill>
        <p:spPr>
          <a:xfrm>
            <a:off x="2545251" y="2488825"/>
            <a:ext cx="360678" cy="8993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23045" r="28762"/>
          <a:stretch/>
        </p:blipFill>
        <p:spPr>
          <a:xfrm>
            <a:off x="4780753" y="4416520"/>
            <a:ext cx="305920" cy="953899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2725590" y="3103494"/>
            <a:ext cx="599098" cy="8881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54" y="2974265"/>
            <a:ext cx="316423" cy="848757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2" y="4601634"/>
            <a:ext cx="1144016" cy="28600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/>
          <a:srcRect l="34004" r="36109" b="18038"/>
          <a:stretch/>
        </p:blipFill>
        <p:spPr>
          <a:xfrm>
            <a:off x="6939322" y="3038300"/>
            <a:ext cx="505696" cy="69341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/>
          <a:srcRect l="19184" r="19869" b="10217"/>
          <a:stretch/>
        </p:blipFill>
        <p:spPr>
          <a:xfrm>
            <a:off x="7171101" y="2189489"/>
            <a:ext cx="880380" cy="805454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 flipV="1">
            <a:off x="7709427" y="2856329"/>
            <a:ext cx="1019671" cy="112351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9"/>
          <a:srcRect l="27737" r="28108" b="41163"/>
          <a:stretch/>
        </p:blipFill>
        <p:spPr>
          <a:xfrm>
            <a:off x="8987554" y="1791237"/>
            <a:ext cx="653763" cy="13428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9482" y="4249082"/>
            <a:ext cx="599363" cy="599363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V="1">
            <a:off x="8729098" y="2317326"/>
            <a:ext cx="0" cy="3103596"/>
          </a:xfrm>
          <a:prstGeom prst="straightConnector1">
            <a:avLst/>
          </a:prstGeom>
          <a:ln w="38100" cmpd="sng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626627" y="3979842"/>
            <a:ext cx="4401821" cy="0"/>
          </a:xfrm>
          <a:prstGeom prst="straightConnector1">
            <a:avLst/>
          </a:prstGeom>
          <a:ln w="38100" cmpd="sng">
            <a:solidFill>
              <a:srgbClr val="DBDBD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65" y="4551304"/>
            <a:ext cx="1074979" cy="286004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27" y="3165203"/>
            <a:ext cx="412580" cy="2372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905131" y="1712016"/>
            <a:ext cx="255080" cy="862573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45" y="3165203"/>
            <a:ext cx="305499" cy="28752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019883" y="1965187"/>
            <a:ext cx="17400" cy="3634361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4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16966" y="1412587"/>
            <a:ext cx="263192" cy="8900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59" y="4371462"/>
            <a:ext cx="1012801" cy="10128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9" y="2089110"/>
            <a:ext cx="1209433" cy="1182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4308" y="175627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Customer-Beer Vector Space</a:t>
            </a:r>
            <a:endParaRPr lang="en-US" b="1" dirty="0">
              <a:solidFill>
                <a:srgbClr val="843C0C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418392" y="2982618"/>
            <a:ext cx="2715584" cy="122225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89" y="3472191"/>
            <a:ext cx="412580" cy="23723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5174912" y="1739504"/>
            <a:ext cx="46362" cy="46444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418392" y="4260960"/>
            <a:ext cx="617646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alphaModFix amt="99000"/>
          </a:blip>
          <a:stretch>
            <a:fillRect/>
          </a:stretch>
        </p:blipFill>
        <p:spPr>
          <a:xfrm>
            <a:off x="3002884" y="1843875"/>
            <a:ext cx="430282" cy="9915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l="29488" r="29141"/>
          <a:stretch/>
        </p:blipFill>
        <p:spPr>
          <a:xfrm>
            <a:off x="4001895" y="2429903"/>
            <a:ext cx="404917" cy="10096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045" r="28762"/>
          <a:stretch/>
        </p:blipFill>
        <p:spPr>
          <a:xfrm>
            <a:off x="7197871" y="4877863"/>
            <a:ext cx="365498" cy="1139674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4193038" y="3003804"/>
            <a:ext cx="981874" cy="125715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2438" y="3019283"/>
            <a:ext cx="384489" cy="1031335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69" y="2320467"/>
            <a:ext cx="1854200" cy="508000"/>
          </a:xfrm>
          <a:prstGeom prst="rect">
            <a:avLst/>
          </a:prstGeom>
        </p:spPr>
      </p:pic>
      <p:sp>
        <p:nvSpPr>
          <p:cNvPr id="45" name="Cloud Callout 44"/>
          <p:cNvSpPr/>
          <p:nvPr/>
        </p:nvSpPr>
        <p:spPr>
          <a:xfrm rot="11143738">
            <a:off x="926806" y="3639843"/>
            <a:ext cx="2180037" cy="1568600"/>
          </a:xfrm>
          <a:prstGeom prst="cloudCallout">
            <a:avLst>
              <a:gd name="adj1" fmla="val -4067"/>
              <a:gd name="adj2" fmla="val 933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/>
          <a:srcRect l="29488" r="29141"/>
          <a:stretch/>
        </p:blipFill>
        <p:spPr>
          <a:xfrm>
            <a:off x="1813674" y="3697373"/>
            <a:ext cx="596828" cy="1488155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41" y="4564647"/>
            <a:ext cx="2101600" cy="48006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880123" y="2940273"/>
            <a:ext cx="3812252" cy="549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f: </a:t>
            </a:r>
            <a:r>
              <a:rPr lang="en-US" sz="3200" b="1" dirty="0"/>
              <a:t>#</a:t>
            </a:r>
            <a:r>
              <a:rPr lang="en-US" sz="3200" b="1" dirty="0" smtClean="0"/>
              <a:t> of latent factors</a:t>
            </a:r>
            <a:endParaRPr lang="en-US" sz="3200" b="1" dirty="0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19" y="3474743"/>
            <a:ext cx="305499" cy="287528"/>
          </a:xfrm>
          <a:prstGeom prst="rect">
            <a:avLst/>
          </a:prstGeom>
          <a:solidFill>
            <a:schemeClr val="bg1">
              <a:alpha val="43000"/>
            </a:schemeClr>
          </a:solidFill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3"/>
          <a:srcRect l="27737" r="28108" b="41163"/>
          <a:stretch/>
        </p:blipFill>
        <p:spPr>
          <a:xfrm>
            <a:off x="5638018" y="2302591"/>
            <a:ext cx="448839" cy="9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185" y="330120"/>
            <a:ext cx="10186704" cy="107358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843C0C"/>
                </a:solidFill>
              </a:rPr>
              <a:t>Matrix-Factorization for Latent-Factor Model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461692" y="2443250"/>
            <a:ext cx="1397206" cy="20862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021049" y="2761796"/>
            <a:ext cx="2288100" cy="15158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628820" y="4625518"/>
            <a:ext cx="3581664" cy="7794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/>
              <a:t>r</a:t>
            </a:r>
            <a:r>
              <a:rPr lang="en-US" sz="2600" b="1" dirty="0" smtClean="0"/>
              <a:t>ating matrix</a:t>
            </a:r>
            <a:endParaRPr lang="en-US" sz="2600" b="1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5764648" y="4669726"/>
            <a:ext cx="2517331" cy="3873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smtClean="0"/>
              <a:t>user preference</a:t>
            </a:r>
            <a:endParaRPr lang="en-US" sz="2600" b="1" dirty="0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8958343" y="4221292"/>
            <a:ext cx="2421518" cy="49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/>
              <a:t>b</a:t>
            </a:r>
            <a:r>
              <a:rPr lang="en-US" sz="2600" b="1" dirty="0" smtClean="0"/>
              <a:t>eer features</a:t>
            </a:r>
            <a:endParaRPr lang="en-US" sz="2600" b="1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 rot="5400000">
            <a:off x="9133359" y="3217945"/>
            <a:ext cx="1688754" cy="569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(                   )</a:t>
            </a:r>
            <a:endParaRPr lang="en-US" sz="2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 rot="5400000">
            <a:off x="8553739" y="3333803"/>
            <a:ext cx="1601922" cy="39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/>
              <a:t>(                   )</a:t>
            </a:r>
            <a:endParaRPr lang="en-US" sz="2200" b="1" dirty="0"/>
          </a:p>
        </p:txBody>
      </p:sp>
      <p:sp>
        <p:nvSpPr>
          <p:cNvPr id="9" name="Left Brace 8"/>
          <p:cNvSpPr/>
          <p:nvPr/>
        </p:nvSpPr>
        <p:spPr>
          <a:xfrm>
            <a:off x="6148390" y="2453692"/>
            <a:ext cx="279436" cy="20255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>
            <a:off x="8800519" y="2813564"/>
            <a:ext cx="136964" cy="134538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 rot="16200000" flipH="1">
            <a:off x="3380704" y="1078315"/>
            <a:ext cx="212051" cy="20681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/>
          <p:cNvSpPr/>
          <p:nvPr/>
        </p:nvSpPr>
        <p:spPr>
          <a:xfrm rot="16200000" flipH="1">
            <a:off x="10083958" y="1524399"/>
            <a:ext cx="157547" cy="22063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 flipH="1">
            <a:off x="7090125" y="1641196"/>
            <a:ext cx="180992" cy="13565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 rot="16200000">
            <a:off x="264693" y="3537571"/>
            <a:ext cx="1937085" cy="308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m</a:t>
            </a:r>
            <a:r>
              <a:rPr lang="en-US" sz="3200" b="1" dirty="0" smtClean="0"/>
              <a:t> </a:t>
            </a:r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2550194" y="1739626"/>
            <a:ext cx="2294076" cy="235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+mn-lt"/>
              </a:rPr>
              <a:t>n</a:t>
            </a:r>
            <a:r>
              <a:rPr lang="en-US" sz="3200" b="1" dirty="0" smtClean="0"/>
              <a:t> </a:t>
            </a:r>
            <a:r>
              <a:rPr lang="en-US" sz="3200" dirty="0" smtClean="0"/>
              <a:t>beers</a:t>
            </a:r>
            <a:endParaRPr lang="en-US" sz="3200" dirty="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9492959" y="2227192"/>
            <a:ext cx="1318404" cy="308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n</a:t>
            </a:r>
            <a:endParaRPr lang="en-US" sz="3200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263576" y="3580938"/>
            <a:ext cx="1318404" cy="308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m</a:t>
            </a:r>
            <a:endParaRPr lang="en-US" sz="3200" b="1" dirty="0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6880877" y="1913131"/>
            <a:ext cx="547725" cy="304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f</a:t>
            </a:r>
            <a:endParaRPr lang="en-US" sz="3200" b="1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8354960" y="3401846"/>
            <a:ext cx="547725" cy="304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f</a:t>
            </a:r>
            <a:endParaRPr lang="en-US" sz="3200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84" y="3398045"/>
            <a:ext cx="479300" cy="3195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85" y="3125830"/>
            <a:ext cx="278483" cy="278483"/>
          </a:xfrm>
          <a:prstGeom prst="rect">
            <a:avLst/>
          </a:prstGeom>
        </p:spPr>
      </p:pic>
      <p:sp>
        <p:nvSpPr>
          <p:cNvPr id="46" name="Title 1">
            <a:hlinkClick r:id="rId4" invalidUrl="https://datajobs.com/data-science-repo/Recommender-Systems-[Netflix].pdf"/>
          </p:cNvPr>
          <p:cNvSpPr txBox="1">
            <a:spLocks/>
          </p:cNvSpPr>
          <p:nvPr/>
        </p:nvSpPr>
        <p:spPr>
          <a:xfrm>
            <a:off x="6413273" y="1123420"/>
            <a:ext cx="4508553" cy="4542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Computer (2009),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Koren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Bell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Volinsky</a:t>
            </a:r>
            <a:endParaRPr lang="en-US" sz="3200" b="1" u="sng" dirty="0" smtClean="0">
              <a:solidFill>
                <a:srgbClr val="00B050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1786394" y="3264097"/>
            <a:ext cx="311998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 1   </a:t>
            </a:r>
            <a:r>
              <a:rPr lang="en-US" sz="2000" b="1" dirty="0"/>
              <a:t>2</a:t>
            </a:r>
            <a:r>
              <a:rPr lang="en-US" sz="2000" b="1" dirty="0" smtClean="0"/>
              <a:t>       5   1   </a:t>
            </a:r>
            <a:r>
              <a:rPr lang="en-US" sz="2000" b="1" dirty="0"/>
              <a:t>2</a:t>
            </a:r>
            <a:r>
              <a:rPr lang="en-US" sz="2000" b="1" dirty="0" smtClean="0"/>
              <a:t>   2   </a:t>
            </a:r>
            <a:endParaRPr lang="en-US" sz="2000" b="1" dirty="0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1647202" y="3838132"/>
            <a:ext cx="3411673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3</a:t>
            </a:r>
            <a:r>
              <a:rPr lang="en-US" sz="2000" b="1" dirty="0" smtClean="0"/>
              <a:t>   5   2       5   5   4   </a:t>
            </a:r>
            <a:endParaRPr lang="en-US" sz="2000" b="1" dirty="0"/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1633994" y="2642032"/>
            <a:ext cx="3411673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 5   4       1   5   5   4   </a:t>
            </a:r>
            <a:endParaRPr lang="en-US" sz="2000" b="1" dirty="0"/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2487431" y="4471294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3030849" y="4179230"/>
            <a:ext cx="1244599" cy="4154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mtClean="0"/>
              <a:t>4</a:t>
            </a:r>
            <a:endParaRPr lang="en-US" sz="2000" b="1" dirty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293627" y="4179230"/>
            <a:ext cx="124459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264814" y="2700367"/>
            <a:ext cx="2256013" cy="2142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/>
          <p:cNvSpPr/>
          <p:nvPr/>
        </p:nvSpPr>
        <p:spPr>
          <a:xfrm>
            <a:off x="1486813" y="2869330"/>
            <a:ext cx="147181" cy="1913737"/>
          </a:xfrm>
          <a:prstGeom prst="leftBrac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5" y="2535292"/>
            <a:ext cx="1100801" cy="33660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79" y="3028192"/>
            <a:ext cx="1132386" cy="32733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80" y="3505286"/>
            <a:ext cx="1150674" cy="33261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30" y="3982659"/>
            <a:ext cx="63500" cy="419100"/>
          </a:xfrm>
          <a:prstGeom prst="rect">
            <a:avLst/>
          </a:prstGeom>
        </p:spPr>
      </p:pic>
      <p:sp>
        <p:nvSpPr>
          <p:cNvPr id="70" name="Title 1"/>
          <p:cNvSpPr txBox="1">
            <a:spLocks/>
          </p:cNvSpPr>
          <p:nvPr/>
        </p:nvSpPr>
        <p:spPr>
          <a:xfrm rot="5400000">
            <a:off x="9602465" y="3245068"/>
            <a:ext cx="1730219" cy="51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(                   )</a:t>
            </a:r>
            <a:endParaRPr lang="en-US" sz="2200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08" y="3363819"/>
            <a:ext cx="358131" cy="337064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66" y="3363818"/>
            <a:ext cx="349010" cy="319095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70" y="3372007"/>
            <a:ext cx="359079" cy="32830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864298" y="3781506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9329458" y="3031669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0386578" y="2996879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860438" y="3010473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0401331" y="3751642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342343" y="3759309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840954" y="2773806"/>
            <a:ext cx="314600" cy="211418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1844185" y="2698372"/>
            <a:ext cx="31136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1787796" y="295514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33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1783605" y="3264097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34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1783605" y="352502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1783605" y="383813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77" name="Title 1"/>
          <p:cNvSpPr txBox="1">
            <a:spLocks/>
          </p:cNvSpPr>
          <p:nvPr/>
        </p:nvSpPr>
        <p:spPr>
          <a:xfrm>
            <a:off x="1783605" y="4151242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1778265" y="4473069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48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2350017" y="2267597"/>
            <a:ext cx="2151618" cy="355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5   6   7  8   9  10 11    </a:t>
            </a:r>
            <a:endParaRPr lang="en-US" sz="2000" b="1" dirty="0">
              <a:latin typeface="+mn-l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520" y="5152794"/>
            <a:ext cx="2033484" cy="4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8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13" y="3097029"/>
            <a:ext cx="2462645" cy="203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632483" y="3518198"/>
            <a:ext cx="699875" cy="1612756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2696768" y="469666"/>
            <a:ext cx="4614427" cy="2590021"/>
          </a:xfrm>
          <a:prstGeom prst="wedgeEllipseCallout">
            <a:avLst>
              <a:gd name="adj1" fmla="val -52532"/>
              <a:gd name="adj2" fmla="val 8216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9044" y="691032"/>
            <a:ext cx="5116997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I rate       for                   !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93" y="1380248"/>
            <a:ext cx="868954" cy="1305805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088779" y="1633957"/>
            <a:ext cx="6199095" cy="7889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b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ut       for                     !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730693" y="192634"/>
            <a:ext cx="560149" cy="1290778"/>
          </a:xfrm>
          <a:prstGeom prst="rect">
            <a:avLst/>
          </a:prstGeom>
        </p:spPr>
      </p:pic>
      <p:pic>
        <p:nvPicPr>
          <p:cNvPr id="4" name="Picture 3" descr="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77" y="882377"/>
            <a:ext cx="1774647" cy="414084"/>
          </a:xfrm>
          <a:prstGeom prst="rect">
            <a:avLst/>
          </a:prstGeom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48" y="1949365"/>
            <a:ext cx="2020353" cy="3921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29488" r="29141"/>
          <a:stretch/>
        </p:blipFill>
        <p:spPr>
          <a:xfrm>
            <a:off x="5651761" y="3400135"/>
            <a:ext cx="729031" cy="181779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280036" y="3979076"/>
            <a:ext cx="1010806" cy="369688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493781" y="5038678"/>
            <a:ext cx="3474733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000" dirty="0" smtClean="0">
                <a:latin typeface="+mn-lt"/>
                <a:ea typeface="Times New Roman" charset="0"/>
                <a:cs typeface="Times New Roman" charset="0"/>
              </a:rPr>
              <a:t>Rating =  ?        ?</a:t>
            </a:r>
            <a:endParaRPr lang="en-US" sz="30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399" y="3476228"/>
            <a:ext cx="621402" cy="16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589" y="3387163"/>
            <a:ext cx="10515600" cy="23665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>
                <a:latin typeface="+mj-lt"/>
              </a:rPr>
              <a:t>SVD, not scalable </a:t>
            </a:r>
          </a:p>
          <a:p>
            <a:pPr>
              <a:lnSpc>
                <a:spcPct val="120000"/>
              </a:lnSpc>
            </a:pPr>
            <a:r>
              <a:rPr lang="en-US" sz="3600" dirty="0" smtClean="0">
                <a:latin typeface="+mj-lt"/>
              </a:rPr>
              <a:t>Gradient descent, not convex problem</a:t>
            </a:r>
          </a:p>
          <a:p>
            <a:pPr>
              <a:lnSpc>
                <a:spcPct val="120000"/>
              </a:lnSpc>
            </a:pPr>
            <a:r>
              <a:rPr lang="en-US" sz="3600" dirty="0" smtClean="0">
                <a:latin typeface="+mj-lt"/>
              </a:rPr>
              <a:t>Alternating least square (ALS)!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96268" y="295632"/>
            <a:ext cx="9701635" cy="97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Matrix-Factorization       Linear Regression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413694" y="2696242"/>
            <a:ext cx="4759382" cy="621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00FF"/>
                </a:solidFill>
              </a:rPr>
              <a:t>u</a:t>
            </a:r>
            <a:r>
              <a:rPr lang="en-US" sz="3000" b="1" dirty="0" smtClean="0">
                <a:solidFill>
                  <a:srgbClr val="0000FF"/>
                </a:solidFill>
              </a:rPr>
              <a:t>ser-item interaction</a:t>
            </a:r>
            <a:endParaRPr lang="en-US" sz="3000" b="1" dirty="0">
              <a:solidFill>
                <a:srgbClr val="0000FF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5403580" y="2097355"/>
            <a:ext cx="233607" cy="894586"/>
          </a:xfrm>
          <a:prstGeom prst="leftBrac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37273" y="1383865"/>
            <a:ext cx="940109" cy="4099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FF6600"/>
                </a:solidFill>
              </a:rPr>
              <a:t>bias</a:t>
            </a:r>
            <a:endParaRPr lang="en-US" sz="3000" b="1" dirty="0">
              <a:solidFill>
                <a:srgbClr val="FF66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6464526" y="1683563"/>
            <a:ext cx="212739" cy="429012"/>
          </a:xfrm>
          <a:prstGeom prst="leftBrac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037668" y="2864402"/>
            <a:ext cx="2919044" cy="621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008000"/>
                </a:solidFill>
              </a:rPr>
              <a:t>regularization</a:t>
            </a:r>
            <a:endParaRPr lang="en-US" sz="3000" b="1" dirty="0">
              <a:solidFill>
                <a:srgbClr val="008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9188072" y="1185632"/>
            <a:ext cx="359501" cy="3177778"/>
          </a:xfrm>
          <a:prstGeom prst="rightBrac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8000"/>
                </a:solidFill>
              </a:ln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12" y="1793827"/>
            <a:ext cx="9903685" cy="98939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0" y="771463"/>
            <a:ext cx="436476" cy="18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7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388" y="4469674"/>
            <a:ext cx="10515600" cy="149682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At each step, fix one variable, and solve minimization:</a:t>
            </a:r>
          </a:p>
          <a:p>
            <a:pPr marL="0" indent="0">
              <a:buNone/>
            </a:pP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       fix    , solve            fix    , solve            fix    , solve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6836" y="382607"/>
            <a:ext cx="8449733" cy="97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What is the ALS?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53" y="5319307"/>
            <a:ext cx="2667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57" y="5319307"/>
            <a:ext cx="266700" cy="215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49" y="5239797"/>
            <a:ext cx="2794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04" y="5205007"/>
            <a:ext cx="2794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016" y="5319307"/>
            <a:ext cx="266700" cy="2159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10" y="5239797"/>
            <a:ext cx="279400" cy="3302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395619" y="5301912"/>
            <a:ext cx="504557" cy="233295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610159" y="5284517"/>
            <a:ext cx="504557" cy="233295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65491" y="1768752"/>
            <a:ext cx="1415541" cy="2303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01835" y="2085680"/>
            <a:ext cx="2282842" cy="15158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 rot="5400000">
            <a:off x="5961948" y="2541829"/>
            <a:ext cx="1688754" cy="569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(                   )</a:t>
            </a:r>
            <a:endParaRPr lang="en-US" sz="22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 rot="5400000">
            <a:off x="5382328" y="2657687"/>
            <a:ext cx="1601922" cy="39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 smtClean="0"/>
              <a:t>(                   )</a:t>
            </a:r>
            <a:endParaRPr lang="en-US" sz="2200" b="1" dirty="0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65" y="1997749"/>
            <a:ext cx="1100801" cy="336608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79" y="2490649"/>
            <a:ext cx="1132386" cy="32733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80" y="2967743"/>
            <a:ext cx="1150674" cy="332617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30" y="3445116"/>
            <a:ext cx="63500" cy="419100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 rot="5400000">
            <a:off x="6431054" y="2568952"/>
            <a:ext cx="1730219" cy="51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(                   )</a:t>
            </a:r>
            <a:endParaRPr lang="en-US" sz="2200" dirty="0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97" y="2687703"/>
            <a:ext cx="358131" cy="337064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5" y="2687702"/>
            <a:ext cx="349010" cy="319095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59" y="2695891"/>
            <a:ext cx="359079" cy="32830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692887" y="3105390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58047" y="2355553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15167" y="2320763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89027" y="2334357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229920" y="3075526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170932" y="3083193"/>
            <a:ext cx="0" cy="24841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61525" y="1768753"/>
            <a:ext cx="1864411" cy="23034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874530" y="2173701"/>
            <a:ext cx="2051106" cy="1170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b="1" dirty="0" smtClean="0"/>
              <a:t>Rating</a:t>
            </a:r>
          </a:p>
          <a:p>
            <a:pPr>
              <a:lnSpc>
                <a:spcPct val="110000"/>
              </a:lnSpc>
            </a:pPr>
            <a:r>
              <a:rPr lang="en-US" sz="3200" b="1" dirty="0" smtClean="0"/>
              <a:t>matrix</a:t>
            </a:r>
            <a:endParaRPr lang="en-US" sz="32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764" y="2691050"/>
            <a:ext cx="479300" cy="31953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1018" y="2745709"/>
            <a:ext cx="278483" cy="278483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706" y="2622487"/>
            <a:ext cx="2019300" cy="419100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>
            <a:off x="8341268" y="2734448"/>
            <a:ext cx="601031" cy="348745"/>
          </a:xfrm>
          <a:prstGeom prst="right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67" y="2838434"/>
            <a:ext cx="469900" cy="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9051836" y="1978546"/>
            <a:ext cx="2151618" cy="355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5   6   7  8   9  10 11    </a:t>
            </a:r>
            <a:endParaRPr lang="en-US" sz="2000" b="1" dirty="0">
              <a:latin typeface="+mn-l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8" y="1629581"/>
            <a:ext cx="7025923" cy="181946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985046" y="365128"/>
            <a:ext cx="8449733" cy="97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More Detail: Normal Equations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034436" y="2386497"/>
            <a:ext cx="2256013" cy="2142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8974620" y="3347982"/>
            <a:ext cx="2323803" cy="20060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23" y="3302210"/>
            <a:ext cx="374925" cy="24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8598142" y="2433258"/>
            <a:ext cx="314600" cy="211418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601373" y="2357824"/>
            <a:ext cx="31136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544984" y="261459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33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540793" y="2923549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34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540793" y="318447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40793" y="349758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540793" y="381069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535453" y="4132521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48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17" name="Title 1">
            <a:hlinkClick r:id="rId4"/>
          </p:cNvPr>
          <p:cNvSpPr txBox="1">
            <a:spLocks/>
          </p:cNvSpPr>
          <p:nvPr/>
        </p:nvSpPr>
        <p:spPr>
          <a:xfrm>
            <a:off x="6985238" y="1056007"/>
            <a:ext cx="3855008" cy="469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Hu,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Koren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Volinsky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2008</a:t>
            </a:r>
            <a:endParaRPr lang="en-US" sz="3200" b="1" u="sng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1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9051836" y="1978546"/>
            <a:ext cx="2151618" cy="3557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5   6   7  8   9  10 11    </a:t>
            </a:r>
            <a:endParaRPr lang="en-US" sz="2000" b="1" dirty="0">
              <a:latin typeface="+mn-l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5" y="3820085"/>
            <a:ext cx="7165111" cy="18881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8" y="1629581"/>
            <a:ext cx="7025923" cy="181946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034436" y="2386497"/>
            <a:ext cx="2256013" cy="2142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406811" y="2316917"/>
            <a:ext cx="289201" cy="2353089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316" y="4818430"/>
            <a:ext cx="614851" cy="22809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8974620" y="3347982"/>
            <a:ext cx="2323803" cy="20060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23" y="3302210"/>
            <a:ext cx="374925" cy="2463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15" y="3324957"/>
            <a:ext cx="509518" cy="2697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8598142" y="2433258"/>
            <a:ext cx="314600" cy="211418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601373" y="2357824"/>
            <a:ext cx="311369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544984" y="261459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33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540793" y="2923549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34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540793" y="318447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42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540793" y="349758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45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540793" y="3810694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47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535453" y="4132521"/>
            <a:ext cx="650483" cy="43756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latin typeface="+mn-lt"/>
              </a:rPr>
              <a:t>48</a:t>
            </a:r>
            <a:r>
              <a:rPr lang="en-US" sz="2000" b="1" dirty="0" smtClean="0"/>
              <a:t>  </a:t>
            </a:r>
            <a:endParaRPr lang="en-US" sz="2000" b="1" dirty="0"/>
          </a:p>
        </p:txBody>
      </p:sp>
      <p:sp>
        <p:nvSpPr>
          <p:cNvPr id="26" name="Title 1">
            <a:hlinkClick r:id="rId7"/>
          </p:cNvPr>
          <p:cNvSpPr txBox="1">
            <a:spLocks/>
          </p:cNvSpPr>
          <p:nvPr/>
        </p:nvSpPr>
        <p:spPr>
          <a:xfrm>
            <a:off x="6985238" y="1056007"/>
            <a:ext cx="3855008" cy="469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Hu,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Koren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Volinsky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2008</a:t>
            </a:r>
            <a:endParaRPr lang="en-US" sz="3200" b="1" u="sng" dirty="0" smtClean="0">
              <a:solidFill>
                <a:srgbClr val="00B050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985046" y="365128"/>
            <a:ext cx="8449733" cy="97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More Detail: Normal Equations</a:t>
            </a:r>
            <a:endParaRPr lang="en-US" b="1" dirty="0">
              <a:solidFill>
                <a:srgbClr val="843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2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70420" y="175627"/>
            <a:ext cx="8966731" cy="1285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ALS Model Performance (on Spark) 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7" name="Content Placeholder 6" descr="test2p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5" r="204"/>
          <a:stretch/>
        </p:blipFill>
        <p:spPr>
          <a:xfrm>
            <a:off x="1531055" y="1269838"/>
            <a:ext cx="8452360" cy="5509875"/>
          </a:xfrm>
        </p:spPr>
      </p:pic>
      <p:pic>
        <p:nvPicPr>
          <p:cNvPr id="8" name="Content Placeholder 5" descr="test3p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7" r="1717"/>
          <a:stretch/>
        </p:blipFill>
        <p:spPr>
          <a:xfrm>
            <a:off x="8070807" y="1269838"/>
            <a:ext cx="3191868" cy="212219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69" y="1461185"/>
            <a:ext cx="2086590" cy="6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3531" y="196235"/>
            <a:ext cx="8449733" cy="9744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Implicit Data: e-Commerce Data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849728" y="4558644"/>
            <a:ext cx="4436118" cy="6601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Implicit feedback</a:t>
            </a:r>
          </a:p>
          <a:p>
            <a:r>
              <a:rPr lang="en-US" sz="3200" b="1" dirty="0" smtClean="0"/>
              <a:t>(data warehouse)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-4" b="1277"/>
          <a:stretch/>
        </p:blipFill>
        <p:spPr>
          <a:xfrm>
            <a:off x="4673862" y="1353939"/>
            <a:ext cx="2135454" cy="1920240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528299" y="2184761"/>
            <a:ext cx="4809744" cy="6601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Explicit feedback </a:t>
            </a:r>
          </a:p>
          <a:p>
            <a:r>
              <a:rPr lang="en-US" sz="3200" b="1" dirty="0" smtClean="0"/>
              <a:t>(</a:t>
            </a:r>
            <a:r>
              <a:rPr lang="en-US" sz="3200" b="1" dirty="0" err="1" smtClean="0"/>
              <a:t>beHoppy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272" t="12303" r="1273" b="3216"/>
          <a:stretch/>
        </p:blipFill>
        <p:spPr>
          <a:xfrm>
            <a:off x="4778256" y="3705692"/>
            <a:ext cx="2095168" cy="2194560"/>
          </a:xfrm>
          <a:prstGeom prst="rect">
            <a:avLst/>
          </a:prstGeom>
        </p:spPr>
      </p:pic>
      <p:sp>
        <p:nvSpPr>
          <p:cNvPr id="61" name="Title 1"/>
          <p:cNvSpPr txBox="1">
            <a:spLocks/>
          </p:cNvSpPr>
          <p:nvPr/>
        </p:nvSpPr>
        <p:spPr>
          <a:xfrm>
            <a:off x="6991227" y="4669176"/>
            <a:ext cx="3166527" cy="64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</a:t>
            </a:r>
            <a:r>
              <a:rPr lang="en-US" sz="2800" b="1" dirty="0" smtClean="0"/>
              <a:t>urchase frequency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021" y="1913683"/>
            <a:ext cx="1588516" cy="30548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181077" y="3509910"/>
            <a:ext cx="9304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 txBox="1">
            <a:spLocks/>
          </p:cNvSpPr>
          <p:nvPr/>
        </p:nvSpPr>
        <p:spPr>
          <a:xfrm>
            <a:off x="7043424" y="2471465"/>
            <a:ext cx="1787113" cy="373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ratings</a:t>
            </a:r>
            <a:endParaRPr lang="en-US" sz="2800" b="1" dirty="0"/>
          </a:p>
        </p:txBody>
      </p:sp>
      <p:sp>
        <p:nvSpPr>
          <p:cNvPr id="64" name="Title 1">
            <a:hlinkClick r:id="rId5"/>
          </p:cNvPr>
          <p:cNvSpPr txBox="1">
            <a:spLocks/>
          </p:cNvSpPr>
          <p:nvPr/>
        </p:nvSpPr>
        <p:spPr>
          <a:xfrm>
            <a:off x="849728" y="5284777"/>
            <a:ext cx="3855008" cy="469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Hu,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Koren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Volinsky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2008</a:t>
            </a:r>
            <a:endParaRPr lang="en-US" sz="3200" b="1" u="sng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00" y="4322156"/>
            <a:ext cx="1228437" cy="3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196" y="1264505"/>
            <a:ext cx="10092255" cy="97945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>
                <a:latin typeface="+mj-lt"/>
              </a:rPr>
              <a:t> </a:t>
            </a:r>
            <a:r>
              <a:rPr lang="en-US" sz="3600" b="1" dirty="0" smtClean="0">
                <a:latin typeface="+mj-lt"/>
              </a:rPr>
              <a:t>Logistic regression </a:t>
            </a:r>
            <a:r>
              <a:rPr lang="en-US" sz="3600" dirty="0" smtClean="0">
                <a:latin typeface="+mj-lt"/>
              </a:rPr>
              <a:t>+ confidence weight</a:t>
            </a:r>
            <a:endParaRPr lang="en-US" sz="3600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8115" y="78361"/>
            <a:ext cx="10530419" cy="142291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843C0C"/>
                </a:solidFill>
              </a:rPr>
              <a:t>CF Using Implicit Data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9" y="3328441"/>
            <a:ext cx="9681706" cy="102996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666119" y="4053049"/>
            <a:ext cx="4759382" cy="621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00FF"/>
                </a:solidFill>
              </a:rPr>
              <a:t>u</a:t>
            </a:r>
            <a:r>
              <a:rPr lang="en-US" sz="3000" b="1" dirty="0" smtClean="0">
                <a:solidFill>
                  <a:srgbClr val="0000FF"/>
                </a:solidFill>
              </a:rPr>
              <a:t>ser-item interaction</a:t>
            </a:r>
            <a:endParaRPr lang="en-US" sz="3000" b="1" dirty="0">
              <a:solidFill>
                <a:srgbClr val="0000FF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4938888" y="3662901"/>
            <a:ext cx="233607" cy="894586"/>
          </a:xfrm>
          <a:prstGeom prst="leftBrac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89303" y="2893280"/>
            <a:ext cx="940109" cy="4099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FF6600"/>
                </a:solidFill>
              </a:rPr>
              <a:t>bias</a:t>
            </a:r>
            <a:endParaRPr lang="en-US" sz="3000" b="1" dirty="0">
              <a:solidFill>
                <a:srgbClr val="FF660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6116556" y="3192978"/>
            <a:ext cx="212739" cy="429012"/>
          </a:xfrm>
          <a:prstGeom prst="leftBrac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039045" y="4417323"/>
            <a:ext cx="2919044" cy="6213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008000"/>
                </a:solidFill>
              </a:rPr>
              <a:t>regularization</a:t>
            </a:r>
            <a:endParaRPr lang="en-US" sz="3000" b="1" dirty="0">
              <a:solidFill>
                <a:srgbClr val="008000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>
            <a:off x="9186896" y="2603253"/>
            <a:ext cx="359503" cy="3523773"/>
          </a:xfrm>
          <a:prstGeom prst="rightBrac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8000"/>
                </a:solidFill>
              </a:ln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913835" y="2840699"/>
            <a:ext cx="2087820" cy="4604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FF0000"/>
                </a:solidFill>
              </a:rPr>
              <a:t>confidence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3026131" y="3234390"/>
            <a:ext cx="295558" cy="429012"/>
          </a:xfrm>
          <a:prstGeom prst="leftBrac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23" name="Title 1">
            <a:hlinkClick r:id="rId3"/>
          </p:cNvPr>
          <p:cNvSpPr txBox="1">
            <a:spLocks/>
          </p:cNvSpPr>
          <p:nvPr/>
        </p:nvSpPr>
        <p:spPr>
          <a:xfrm>
            <a:off x="7103081" y="1971410"/>
            <a:ext cx="3855008" cy="469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Hu,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Koren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US" sz="1800" u="sng" dirty="0" err="1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Volinsky</a:t>
            </a:r>
            <a:r>
              <a:rPr lang="en-US" sz="1800" u="sng" dirty="0" smtClean="0">
                <a:solidFill>
                  <a:srgbClr val="00B050"/>
                </a:solidFill>
                <a:latin typeface="Constantia" charset="0"/>
                <a:ea typeface="Constantia" charset="0"/>
                <a:cs typeface="Constantia" charset="0"/>
              </a:rPr>
              <a:t>, 2008</a:t>
            </a:r>
            <a:endParaRPr lang="en-US" sz="3200" b="1" u="sng" dirty="0" smtClean="0">
              <a:solidFill>
                <a:srgbClr val="00B05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054536" y="5280504"/>
            <a:ext cx="2087820" cy="4604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000000"/>
                </a:solidFill>
              </a:rPr>
              <a:t>preference</a:t>
            </a:r>
            <a:endParaRPr lang="en-US" sz="3000" b="1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001655" y="4060960"/>
            <a:ext cx="1" cy="1167359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62" y="2416671"/>
            <a:ext cx="2278084" cy="363727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56" y="5349760"/>
            <a:ext cx="3582191" cy="39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2104" y="382355"/>
            <a:ext cx="8449733" cy="974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843C0C"/>
                </a:solidFill>
              </a:rPr>
              <a:t>Implicit Data CF Performance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65193" y="1759271"/>
            <a:ext cx="5564449" cy="71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+mj-lt"/>
              </a:rPr>
              <a:t>Metric: percentile-ranking</a:t>
            </a:r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67" y="2560299"/>
            <a:ext cx="4474400" cy="106172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13199" y="3981683"/>
            <a:ext cx="5564449" cy="71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+mj-lt"/>
              </a:rPr>
              <a:t>Random: </a:t>
            </a:r>
          </a:p>
          <a:p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11" y="4086053"/>
            <a:ext cx="2097118" cy="3642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09008" y="4869686"/>
            <a:ext cx="5564449" cy="71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+mj-lt"/>
              </a:rPr>
              <a:t>CF:</a:t>
            </a:r>
          </a:p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28605" y="3959205"/>
            <a:ext cx="2762035" cy="684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+mj-lt"/>
              </a:rPr>
              <a:t>Baseline: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302" y="4052238"/>
            <a:ext cx="2097118" cy="36423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07" y="4955971"/>
            <a:ext cx="2097118" cy="3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3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861" y="20995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Recommender Pipeline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45" r="-8617"/>
          <a:stretch/>
        </p:blipFill>
        <p:spPr>
          <a:xfrm>
            <a:off x="8208388" y="1942375"/>
            <a:ext cx="799849" cy="8458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065" b="15774"/>
          <a:stretch/>
        </p:blipFill>
        <p:spPr>
          <a:xfrm>
            <a:off x="6384161" y="1930638"/>
            <a:ext cx="1243000" cy="847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02" y="2977063"/>
            <a:ext cx="1716446" cy="141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64" y="3229281"/>
            <a:ext cx="1357083" cy="723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2591" t="17535" r="12579" b="17072"/>
          <a:stretch/>
        </p:blipFill>
        <p:spPr>
          <a:xfrm>
            <a:off x="8138792" y="3116223"/>
            <a:ext cx="1360783" cy="107490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758072" y="3246427"/>
            <a:ext cx="1330985" cy="112649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77630" y="1620890"/>
            <a:ext cx="3152847" cy="289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e</a:t>
            </a:r>
            <a:r>
              <a:rPr lang="en-US" sz="2800" b="1" dirty="0" smtClean="0"/>
              <a:t>-commerce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61501" y="1640077"/>
            <a:ext cx="2642493" cy="253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</a:t>
            </a:r>
            <a:r>
              <a:rPr lang="en-US" sz="2800" b="1" dirty="0" smtClean="0"/>
              <a:t>ating 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11262" y="3046643"/>
            <a:ext cx="3479700" cy="1074904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flipH="1">
            <a:off x="6872403" y="2795262"/>
            <a:ext cx="417565" cy="416624"/>
          </a:xfrm>
          <a:prstGeom prst="down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flipH="1">
            <a:off x="8468879" y="2806458"/>
            <a:ext cx="417565" cy="416624"/>
          </a:xfrm>
          <a:prstGeom prst="down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/>
          <a:srcRect l="-8345" r="-8617"/>
          <a:stretch/>
        </p:blipFill>
        <p:spPr>
          <a:xfrm>
            <a:off x="6879252" y="4549291"/>
            <a:ext cx="821434" cy="8686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792" y="4649733"/>
            <a:ext cx="1004511" cy="66777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259268" y="4450548"/>
            <a:ext cx="3479700" cy="1074904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flipH="1">
            <a:off x="7790822" y="4022638"/>
            <a:ext cx="417565" cy="561519"/>
          </a:xfrm>
          <a:prstGeom prst="downArrow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644984" y="3849054"/>
            <a:ext cx="1504970" cy="339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</a:t>
            </a:r>
            <a:r>
              <a:rPr lang="en-US" sz="3200" b="1" dirty="0" smtClean="0"/>
              <a:t>eb server</a:t>
            </a:r>
          </a:p>
        </p:txBody>
      </p:sp>
      <p:sp>
        <p:nvSpPr>
          <p:cNvPr id="24" name="Bent Arrow 23"/>
          <p:cNvSpPr/>
          <p:nvPr/>
        </p:nvSpPr>
        <p:spPr>
          <a:xfrm>
            <a:off x="4210434" y="2470098"/>
            <a:ext cx="2018227" cy="776329"/>
          </a:xfrm>
          <a:prstGeom prst="bentArrow">
            <a:avLst/>
          </a:prstGeom>
          <a:solidFill>
            <a:srgbClr val="FF66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227837" y="4372920"/>
            <a:ext cx="0" cy="8924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10438" y="5282715"/>
            <a:ext cx="198342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06208" y="4394695"/>
            <a:ext cx="0" cy="71945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06208" y="5079356"/>
            <a:ext cx="16702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92660" y="3692499"/>
            <a:ext cx="86541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905542" y="3883478"/>
            <a:ext cx="782934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5618092" y="1363953"/>
            <a:ext cx="4925396" cy="484027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6821" y="2587599"/>
            <a:ext cx="1816100" cy="1104900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1819166" y="3397111"/>
            <a:ext cx="2642493" cy="253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browse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2010555" y="4081860"/>
            <a:ext cx="2642493" cy="253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/>
              <a:t>reco</a:t>
            </a:r>
            <a:endParaRPr lang="en-US" sz="2800" b="1" dirty="0" smtClean="0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5855384" y="5769364"/>
            <a:ext cx="4688098" cy="289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Hybrid recommender</a:t>
            </a:r>
          </a:p>
        </p:txBody>
      </p:sp>
    </p:spTree>
    <p:extLst>
      <p:ext uri="{BB962C8B-B14F-4D97-AF65-F5344CB8AC3E}">
        <p14:creationId xmlns:p14="http://schemas.microsoft.com/office/powerpoint/2010/main" val="231284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13" y="3097029"/>
            <a:ext cx="2462645" cy="203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632483" y="3518198"/>
            <a:ext cx="699875" cy="1612756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2696768" y="469666"/>
            <a:ext cx="4614427" cy="2590021"/>
          </a:xfrm>
          <a:prstGeom prst="wedgeEllipseCallout">
            <a:avLst>
              <a:gd name="adj1" fmla="val -52532"/>
              <a:gd name="adj2" fmla="val 8216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9044" y="691032"/>
            <a:ext cx="5116997" cy="697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I rate       for                   !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893" y="1380248"/>
            <a:ext cx="868954" cy="1305805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29488" r="29141"/>
          <a:stretch/>
        </p:blipFill>
        <p:spPr>
          <a:xfrm>
            <a:off x="5112392" y="3365345"/>
            <a:ext cx="533929" cy="13313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60065" y="4511821"/>
            <a:ext cx="1010806" cy="369688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088779" y="1633957"/>
            <a:ext cx="6199095" cy="7889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b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ut       for                     !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4730693" y="192634"/>
            <a:ext cx="560149" cy="1290778"/>
          </a:xfrm>
          <a:prstGeom prst="rect">
            <a:avLst/>
          </a:prstGeom>
        </p:spPr>
      </p:pic>
      <p:pic>
        <p:nvPicPr>
          <p:cNvPr id="4" name="Picture 3" descr="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77" y="882377"/>
            <a:ext cx="1774647" cy="414084"/>
          </a:xfrm>
          <a:prstGeom prst="rect">
            <a:avLst/>
          </a:prstGeom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48" y="1949365"/>
            <a:ext cx="2020353" cy="392186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7712358" y="3834275"/>
            <a:ext cx="1129896" cy="429213"/>
          </a:xfrm>
          <a:prstGeom prst="rightArrow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613" y="3381553"/>
            <a:ext cx="2217101" cy="1775447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776513" y="3520713"/>
            <a:ext cx="3065741" cy="777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000" dirty="0" err="1" smtClean="0">
                <a:latin typeface="+mn-lt"/>
                <a:ea typeface="Times New Roman" charset="0"/>
                <a:cs typeface="Times New Roman" charset="0"/>
              </a:rPr>
              <a:t>pred</a:t>
            </a:r>
            <a:r>
              <a:rPr lang="en-US" sz="3000" dirty="0" smtClean="0">
                <a:latin typeface="+mn-lt"/>
                <a:ea typeface="Times New Roman" charset="0"/>
                <a:cs typeface="Times New Roman" charset="0"/>
              </a:rPr>
              <a:t> = 4.3</a:t>
            </a:r>
            <a:endParaRPr lang="en-US" sz="30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8233" y="4875138"/>
            <a:ext cx="446445" cy="1197522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5778324" y="4889947"/>
            <a:ext cx="3065741" cy="7775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000" dirty="0" err="1" smtClean="0">
                <a:latin typeface="+mn-lt"/>
                <a:ea typeface="Times New Roman" charset="0"/>
                <a:cs typeface="Times New Roman" charset="0"/>
              </a:rPr>
              <a:t>pred</a:t>
            </a:r>
            <a:r>
              <a:rPr lang="en-US" sz="3000" dirty="0" smtClean="0">
                <a:latin typeface="+mn-lt"/>
                <a:ea typeface="Times New Roman" charset="0"/>
                <a:cs typeface="Times New Roman" charset="0"/>
              </a:rPr>
              <a:t> = 1.7</a:t>
            </a:r>
            <a:endParaRPr lang="en-US" sz="30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712358" y="2969013"/>
            <a:ext cx="3067880" cy="7082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000" dirty="0" smtClean="0">
                <a:latin typeface="+mn-lt"/>
                <a:ea typeface="Times New Roman" charset="0"/>
                <a:cs typeface="Times New Roman" charset="0"/>
              </a:rPr>
              <a:t>recommend</a:t>
            </a:r>
            <a:endParaRPr lang="en-US" sz="3000" dirty="0">
              <a:latin typeface="+mn-lt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9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37" y="154878"/>
            <a:ext cx="7087453" cy="116379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43C0C"/>
                </a:solidFill>
              </a:rPr>
              <a:t>Personalized Recommendation</a:t>
            </a:r>
            <a:endParaRPr lang="en-US" b="1" dirty="0">
              <a:solidFill>
                <a:srgbClr val="843C0C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929458" y="4139812"/>
            <a:ext cx="132521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 5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600661" y="1053687"/>
            <a:ext cx="9464785" cy="107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ea typeface="Times New Roman" charset="0"/>
                <a:cs typeface="Times New Roman" charset="0"/>
              </a:rPr>
              <a:t>Different people have different tastes, so rating.</a:t>
            </a:r>
            <a:endParaRPr lang="en-US" sz="3600" dirty="0">
              <a:ea typeface="Times New Roman" charset="0"/>
              <a:cs typeface="Times New Roman" charset="0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8260117" y="4190879"/>
            <a:ext cx="156506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1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alphaModFix amt="99000"/>
          </a:blip>
          <a:stretch>
            <a:fillRect/>
          </a:stretch>
        </p:blipFill>
        <p:spPr>
          <a:xfrm>
            <a:off x="4884974" y="2392412"/>
            <a:ext cx="689691" cy="15892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29488" r="29141"/>
          <a:stretch/>
        </p:blipFill>
        <p:spPr>
          <a:xfrm>
            <a:off x="6017150" y="2352228"/>
            <a:ext cx="649399" cy="16192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l="23045" r="28762"/>
          <a:stretch/>
        </p:blipFill>
        <p:spPr>
          <a:xfrm>
            <a:off x="8138332" y="2420552"/>
            <a:ext cx="479245" cy="1494352"/>
          </a:xfrm>
          <a:prstGeom prst="rect">
            <a:avLst/>
          </a:prstGeom>
          <a:solidFill>
            <a:schemeClr val="accent1">
              <a:lumMod val="40000"/>
              <a:lumOff val="60000"/>
              <a:alpha val="0"/>
            </a:schemeClr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372" y="2420552"/>
            <a:ext cx="548784" cy="14720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557" y="3620778"/>
            <a:ext cx="1417748" cy="11709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974" y="5071070"/>
            <a:ext cx="1005426" cy="1005426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5808376" y="4153052"/>
            <a:ext cx="132521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 4.5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7243904" y="4170447"/>
            <a:ext cx="156506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4745355" y="5112734"/>
            <a:ext cx="132521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 1.5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5972253" y="5091184"/>
            <a:ext cx="132521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 1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7094599" y="5091184"/>
            <a:ext cx="156506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 smtClean="0">
                <a:latin typeface="+mn-lt"/>
                <a:ea typeface="Times New Roman" charset="0"/>
                <a:cs typeface="Times New Roman" charset="0"/>
              </a:rPr>
              <a:t>3.5</a:t>
            </a:r>
            <a:endParaRPr lang="en-US" sz="36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8252622" y="5095339"/>
            <a:ext cx="1565062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n-US" sz="3600" dirty="0">
                <a:latin typeface="+mn-lt"/>
                <a:ea typeface="Times New Roman" charset="0"/>
                <a:cs typeface="Times New Roman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8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9910"/>
            <a:ext cx="10515600" cy="174036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3600" dirty="0">
                <a:latin typeface="+mj-lt"/>
                <a:ea typeface="Times New Roman" charset="0"/>
                <a:cs typeface="Times New Roman" charset="0"/>
              </a:rPr>
              <a:t>Supervised learning, </a:t>
            </a:r>
            <a:r>
              <a:rPr lang="en-US" sz="3600" dirty="0" smtClean="0">
                <a:latin typeface="+mj-lt"/>
                <a:ea typeface="Times New Roman" charset="0"/>
                <a:cs typeface="Times New Roman" charset="0"/>
              </a:rPr>
              <a:t>regression problem.</a:t>
            </a:r>
          </a:p>
          <a:p>
            <a:pPr>
              <a:lnSpc>
                <a:spcPct val="130000"/>
              </a:lnSpc>
            </a:pPr>
            <a:r>
              <a:rPr lang="en-US" sz="3600" dirty="0" smtClean="0">
                <a:latin typeface="+mj-lt"/>
                <a:ea typeface="Times New Roman" charset="0"/>
                <a:cs typeface="Times New Roman" charset="0"/>
              </a:rPr>
              <a:t>Central concept: </a:t>
            </a:r>
            <a:r>
              <a:rPr lang="en-US" sz="3600" b="1" dirty="0">
                <a:latin typeface="+mj-lt"/>
                <a:ea typeface="Times New Roman" charset="0"/>
                <a:cs typeface="Times New Roman" charset="0"/>
              </a:rPr>
              <a:t>Similarity</a:t>
            </a:r>
          </a:p>
          <a:p>
            <a:pPr>
              <a:lnSpc>
                <a:spcPct val="130000"/>
              </a:lnSpc>
            </a:pPr>
            <a:endParaRPr lang="en-US" dirty="0">
              <a:ea typeface="Times New Roman" charset="0"/>
              <a:cs typeface="Times New Roman" charset="0"/>
            </a:endParaRPr>
          </a:p>
          <a:p>
            <a:pPr>
              <a:lnSpc>
                <a:spcPct val="130000"/>
              </a:lnSpc>
            </a:pP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65102" y="3462721"/>
            <a:ext cx="10035513" cy="3216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sz="3600" b="1" dirty="0" smtClean="0">
                <a:ea typeface="Times New Roman" charset="0"/>
                <a:cs typeface="Times New Roman" charset="0"/>
              </a:rPr>
              <a:t>   </a:t>
            </a:r>
            <a:r>
              <a:rPr lang="en-US" sz="3200" b="1" dirty="0" smtClean="0">
                <a:ea typeface="Times New Roman" charset="0"/>
                <a:cs typeface="Times New Roman" charset="0"/>
              </a:rPr>
              <a:t>a.)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 item-item recommendation (Amazon)</a:t>
            </a: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sz="3200" dirty="0">
                <a:ea typeface="Times New Roman" charset="0"/>
                <a:cs typeface="Times New Roman" charset="0"/>
              </a:rPr>
              <a:t>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  </a:t>
            </a:r>
            <a:r>
              <a:rPr lang="en-US" sz="3200" b="1" dirty="0" smtClean="0">
                <a:ea typeface="Times New Roman" charset="0"/>
                <a:cs typeface="Times New Roman" charset="0"/>
              </a:rPr>
              <a:t>b.)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user-item recommendation</a:t>
            </a: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sz="3200" dirty="0" smtClean="0">
                <a:ea typeface="Times New Roman" charset="0"/>
                <a:cs typeface="Times New Roman" charset="0"/>
              </a:rPr>
              <a:t>          Content-based filtering (Pandora)</a:t>
            </a: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r>
              <a:rPr lang="en-US" sz="3200" dirty="0">
                <a:ea typeface="Times New Roman" charset="0"/>
                <a:cs typeface="Times New Roman" charset="0"/>
              </a:rPr>
              <a:t> 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         Collaborative filtering (Netflix, </a:t>
            </a:r>
            <a:r>
              <a:rPr lang="en-US" sz="3200" dirty="0" err="1" smtClean="0">
                <a:ea typeface="Times New Roman" charset="0"/>
                <a:cs typeface="Times New Roman" charset="0"/>
              </a:rPr>
              <a:t>Spotify</a:t>
            </a:r>
            <a:r>
              <a:rPr lang="en-US" sz="3200" dirty="0" smtClean="0">
                <a:ea typeface="Times New Roman" charset="0"/>
                <a:cs typeface="Times New Roman" charset="0"/>
              </a:rPr>
              <a:t>)</a:t>
            </a:r>
          </a:p>
          <a:p>
            <a:pPr algn="l">
              <a:lnSpc>
                <a:spcPct val="130000"/>
              </a:lnSpc>
              <a:spcBef>
                <a:spcPts val="600"/>
              </a:spcBef>
            </a:pPr>
            <a:endParaRPr 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44241" y="21396"/>
            <a:ext cx="8386078" cy="1334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Personalized Recommendation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3381" y="2146619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843C0C"/>
                </a:solidFill>
              </a:rPr>
              <a:t>Item-Item recommendation</a:t>
            </a:r>
            <a:endParaRPr lang="en-US" b="1" dirty="0">
              <a:solidFill>
                <a:srgbClr val="843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3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99623" y="1344238"/>
            <a:ext cx="9357041" cy="6909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When Simpsons (id=7) is browsing #144 beer: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11" y="2326776"/>
            <a:ext cx="3827050" cy="323964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23381" y="0"/>
            <a:ext cx="10530419" cy="142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rgbClr val="843C0C"/>
                </a:solidFill>
              </a:rPr>
              <a:t>Recommendation Engine UI</a:t>
            </a:r>
            <a:endParaRPr lang="en-US" b="1" dirty="0">
              <a:solidFill>
                <a:srgbClr val="843C0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34" y="2309681"/>
            <a:ext cx="3076807" cy="32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8410</TotalTime>
  <Words>955</Words>
  <Application>Microsoft Macintosh PowerPoint</Application>
  <PresentationFormat>Custom</PresentationFormat>
  <Paragraphs>268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Recommendation</vt:lpstr>
      <vt:lpstr>PowerPoint Presentation</vt:lpstr>
      <vt:lpstr>PowerPoint Presentation</vt:lpstr>
      <vt:lpstr>PowerPoint Presentation</vt:lpstr>
      <vt:lpstr>PowerPoint Presentation</vt:lpstr>
      <vt:lpstr>Personalized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Source: BeHoppy (SQL)</vt:lpstr>
      <vt:lpstr>PowerPoint Presentation</vt:lpstr>
      <vt:lpstr>Beer id</vt:lpstr>
      <vt:lpstr>Beer Vector Space</vt:lpstr>
      <vt:lpstr>Cosine Similarity</vt:lpstr>
      <vt:lpstr>Cosine Similarity</vt:lpstr>
      <vt:lpstr>PowerPoint Presentation</vt:lpstr>
      <vt:lpstr>PowerPoint Presentation</vt:lpstr>
      <vt:lpstr>PowerPoint Presentation</vt:lpstr>
      <vt:lpstr>PowerPoint Presentation</vt:lpstr>
      <vt:lpstr>Content-Based Filtering</vt:lpstr>
      <vt:lpstr>Content-Based Filtering</vt:lpstr>
      <vt:lpstr>Cold Start: Spare Rating Data</vt:lpstr>
      <vt:lpstr>Collaborative Filtering (CF)</vt:lpstr>
      <vt:lpstr>Collaborative Filtering (CF)</vt:lpstr>
      <vt:lpstr>Vector Space by Beer Rating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Model Performance</vt:lpstr>
      <vt:lpstr> Revised Neighborhood - Adjusted Ratings</vt:lpstr>
      <vt:lpstr> Disadvantages of the Model</vt:lpstr>
      <vt:lpstr>Vector Spaces</vt:lpstr>
      <vt:lpstr>Customer-Beer Vector Space</vt:lpstr>
      <vt:lpstr>Matrix-Factorization for Latent-Factor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Implicit Data: e-Commerce Data</vt:lpstr>
      <vt:lpstr>CF Using Implicit Data</vt:lpstr>
      <vt:lpstr>PowerPoint Presentation</vt:lpstr>
      <vt:lpstr>Recommender Pipeline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Beers:</dc:title>
  <dc:creator>Hung, Hsiang (NAZ-V)</dc:creator>
  <cp:lastModifiedBy>Hsianghsuan Hung</cp:lastModifiedBy>
  <cp:revision>484</cp:revision>
  <cp:lastPrinted>2016-08-10T15:55:31Z</cp:lastPrinted>
  <dcterms:created xsi:type="dcterms:W3CDTF">2016-08-09T23:42:44Z</dcterms:created>
  <dcterms:modified xsi:type="dcterms:W3CDTF">2017-10-02T07:02:24Z</dcterms:modified>
</cp:coreProperties>
</file>